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8"/>
  </p:notesMasterIdLst>
  <p:sldIdLst>
    <p:sldId id="256" r:id="rId2"/>
    <p:sldId id="258" r:id="rId3"/>
    <p:sldId id="296" r:id="rId4"/>
    <p:sldId id="263" r:id="rId5"/>
    <p:sldId id="297" r:id="rId6"/>
    <p:sldId id="294" r:id="rId7"/>
    <p:sldId id="298" r:id="rId8"/>
    <p:sldId id="299" r:id="rId9"/>
    <p:sldId id="261" r:id="rId10"/>
    <p:sldId id="267" r:id="rId11"/>
    <p:sldId id="300" r:id="rId12"/>
    <p:sldId id="268" r:id="rId13"/>
    <p:sldId id="271" r:id="rId14"/>
    <p:sldId id="272" r:id="rId15"/>
    <p:sldId id="269" r:id="rId16"/>
    <p:sldId id="286" r:id="rId1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979" autoAdjust="0"/>
  </p:normalViewPr>
  <p:slideViewPr>
    <p:cSldViewPr snapToGrid="0">
      <p:cViewPr>
        <p:scale>
          <a:sx n="64" d="100"/>
          <a:sy n="64" d="100"/>
        </p:scale>
        <p:origin x="32"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5E8E19-E1AD-4695-B6BC-19BB54465FBA}" type="datetimeFigureOut">
              <a:rPr lang="de-DE" smtClean="0"/>
              <a:t>16.06.2020</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BDD1D9-B194-4690-B5B4-C754148E9780}" type="slidenum">
              <a:rPr lang="de-DE" smtClean="0"/>
              <a:t>‹Nr.›</a:t>
            </a:fld>
            <a:endParaRPr lang="de-DE"/>
          </a:p>
        </p:txBody>
      </p:sp>
    </p:spTree>
    <p:extLst>
      <p:ext uri="{BB962C8B-B14F-4D97-AF65-F5344CB8AC3E}">
        <p14:creationId xmlns:p14="http://schemas.microsoft.com/office/powerpoint/2010/main" val="1929869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DBDD1D9-B194-4690-B5B4-C754148E9780}" type="slidenum">
              <a:rPr lang="de-DE" smtClean="0"/>
              <a:t>1</a:t>
            </a:fld>
            <a:endParaRPr lang="de-DE"/>
          </a:p>
        </p:txBody>
      </p:sp>
    </p:spTree>
    <p:extLst>
      <p:ext uri="{BB962C8B-B14F-4D97-AF65-F5344CB8AC3E}">
        <p14:creationId xmlns:p14="http://schemas.microsoft.com/office/powerpoint/2010/main" val="3441735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FABCA902-51D0-4602-B06E-7B2FCFF5FAD7}" type="slidenum">
              <a:rPr lang="de-DE" smtClean="0"/>
              <a:pPr>
                <a:defRPr/>
              </a:pPr>
              <a:t>16</a:t>
            </a:fld>
            <a:endParaRPr lang="de-DE"/>
          </a:p>
        </p:txBody>
      </p:sp>
    </p:spTree>
    <p:extLst>
      <p:ext uri="{BB962C8B-B14F-4D97-AF65-F5344CB8AC3E}">
        <p14:creationId xmlns:p14="http://schemas.microsoft.com/office/powerpoint/2010/main" val="3045533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p:spPr>
        <p:txBody>
          <a:bodyPr/>
          <a:lstStyle/>
          <a:p>
            <a:r>
              <a:rPr lang="de-DE" baseline="0" dirty="0" smtClean="0"/>
              <a:t>Ich werde zunächst unser Fach inhaltlich vorstellen und dann über die Studienorganisation sprechen.</a:t>
            </a:r>
          </a:p>
          <a:p>
            <a:r>
              <a:rPr lang="de-DE" baseline="0" dirty="0" smtClean="0"/>
              <a:t>Falls Sie Fragen haben, notieren Sie diese bitte und fragen Sie nach den Einführungsvorträgen, da sich viele Fragen häufig auch im Laufe des Vortrags klären.</a:t>
            </a:r>
            <a:endParaRPr lang="de-DE" dirty="0" smtClean="0"/>
          </a:p>
        </p:txBody>
      </p:sp>
    </p:spTree>
    <p:extLst>
      <p:ext uri="{BB962C8B-B14F-4D97-AF65-F5344CB8AC3E}">
        <p14:creationId xmlns:p14="http://schemas.microsoft.com/office/powerpoint/2010/main" val="1175324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Vielfalt</a:t>
            </a:r>
            <a:r>
              <a:rPr lang="de-DE" baseline="0" dirty="0" smtClean="0"/>
              <a:t> von Japanologie</a:t>
            </a:r>
            <a:endParaRPr lang="de-DE" dirty="0"/>
          </a:p>
        </p:txBody>
      </p:sp>
      <p:sp>
        <p:nvSpPr>
          <p:cNvPr id="4" name="Foliennummernplatzhalter 3"/>
          <p:cNvSpPr>
            <a:spLocks noGrp="1"/>
          </p:cNvSpPr>
          <p:nvPr>
            <p:ph type="sldNum" sz="quarter" idx="10"/>
          </p:nvPr>
        </p:nvSpPr>
        <p:spPr/>
        <p:txBody>
          <a:bodyPr/>
          <a:lstStyle/>
          <a:p>
            <a:pPr>
              <a:defRPr/>
            </a:pPr>
            <a:fld id="{FABCA902-51D0-4602-B06E-7B2FCFF5FAD7}" type="slidenum">
              <a:rPr lang="de-DE" smtClean="0"/>
              <a:pPr>
                <a:defRPr/>
              </a:pPr>
              <a:t>4</a:t>
            </a:fld>
            <a:endParaRPr lang="de-DE"/>
          </a:p>
        </p:txBody>
      </p:sp>
    </p:spTree>
    <p:extLst>
      <p:ext uri="{BB962C8B-B14F-4D97-AF65-F5344CB8AC3E}">
        <p14:creationId xmlns:p14="http://schemas.microsoft.com/office/powerpoint/2010/main" val="3374356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FABCA902-51D0-4602-B06E-7B2FCFF5FAD7}" type="slidenum">
              <a:rPr lang="de-DE" smtClean="0"/>
              <a:pPr>
                <a:defRPr/>
              </a:pPr>
              <a:t>9</a:t>
            </a:fld>
            <a:endParaRPr lang="de-DE"/>
          </a:p>
        </p:txBody>
      </p:sp>
    </p:spTree>
    <p:extLst>
      <p:ext uri="{BB962C8B-B14F-4D97-AF65-F5344CB8AC3E}">
        <p14:creationId xmlns:p14="http://schemas.microsoft.com/office/powerpoint/2010/main" val="2447788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p:spPr>
        <p:txBody>
          <a:bodyPr/>
          <a:lstStyle/>
          <a:p>
            <a:r>
              <a:rPr lang="de-DE" sz="800" dirty="0" smtClean="0"/>
              <a:t>16 Minuten</a:t>
            </a:r>
          </a:p>
          <a:p>
            <a:r>
              <a:rPr lang="de-DE" sz="800" dirty="0" smtClean="0"/>
              <a:t>= „Monobachelor“</a:t>
            </a:r>
          </a:p>
          <a:p>
            <a:endParaRPr lang="de-DE" sz="800" dirty="0" smtClean="0"/>
          </a:p>
          <a:p>
            <a:r>
              <a:rPr lang="de-DE" sz="800" dirty="0" smtClean="0"/>
              <a:t>Schwerpunkt:</a:t>
            </a:r>
            <a:r>
              <a:rPr lang="de-DE" sz="800" baseline="0" dirty="0" smtClean="0"/>
              <a:t> modernes Japan unter Berücksichtigung seiner historischen Entwicklung</a:t>
            </a:r>
          </a:p>
          <a:p>
            <a:endParaRPr lang="de-DE" sz="800" baseline="0" dirty="0" smtClean="0"/>
          </a:p>
          <a:p>
            <a:r>
              <a:rPr lang="de-DE" sz="800" baseline="0" dirty="0" smtClean="0"/>
              <a:t>Inhaltliche Aufteilung etwa hälftig in Sprachausbildung (hoher Stellenwert und hoher Aufwand) und Japanwissenschaften</a:t>
            </a:r>
          </a:p>
          <a:p>
            <a:endParaRPr lang="de-DE" sz="800" baseline="0" dirty="0" smtClean="0"/>
          </a:p>
          <a:p>
            <a:r>
              <a:rPr lang="de-DE" sz="800" baseline="0" dirty="0" smtClean="0"/>
              <a:t>Sprachausbildung:</a:t>
            </a:r>
          </a:p>
          <a:p>
            <a:pPr marL="171450" indent="-171450">
              <a:buFontTx/>
              <a:buChar char="-"/>
            </a:pPr>
            <a:r>
              <a:rPr lang="de-DE" sz="800" baseline="0" dirty="0" smtClean="0"/>
              <a:t>Grundsätzlich für Lernende ohne Vorkenntnisse konzipiert</a:t>
            </a:r>
          </a:p>
          <a:p>
            <a:pPr marL="171450" indent="-171450">
              <a:buFontTx/>
              <a:buChar char="-"/>
            </a:pPr>
            <a:r>
              <a:rPr lang="de-DE" sz="800" baseline="0" dirty="0" smtClean="0"/>
              <a:t>Die </a:t>
            </a:r>
            <a:r>
              <a:rPr lang="de-DE" sz="800" baseline="0" dirty="0" err="1" smtClean="0"/>
              <a:t>Japanischkenntnisse</a:t>
            </a:r>
            <a:r>
              <a:rPr lang="de-DE" sz="800" baseline="0" dirty="0" smtClean="0"/>
              <a:t> stellen die Grundlage Ihrer wissenschaftlichen Arbeit zu Japan dar und bilden daher eine zentrale Komponente Ihres Studiums</a:t>
            </a:r>
          </a:p>
          <a:p>
            <a:pPr marL="171450" indent="-171450">
              <a:buFontTx/>
              <a:buChar char="-"/>
            </a:pPr>
            <a:endParaRPr lang="de-DE" sz="800" baseline="0" dirty="0" smtClean="0"/>
          </a:p>
          <a:p>
            <a:pPr marL="0" indent="0">
              <a:buFontTx/>
              <a:buNone/>
            </a:pPr>
            <a:r>
              <a:rPr lang="de-DE" sz="800" baseline="0" dirty="0" smtClean="0"/>
              <a:t>Japanwissenschaften:</a:t>
            </a:r>
          </a:p>
          <a:p>
            <a:pPr marL="171450" indent="-171450">
              <a:buFontTx/>
              <a:buChar char="-"/>
            </a:pPr>
            <a:r>
              <a:rPr lang="de-DE" sz="800" baseline="0" dirty="0" smtClean="0"/>
              <a:t>Einführung in Geschichte, Literatur, Kultur, Wirtschaft und Politik Japans</a:t>
            </a:r>
          </a:p>
          <a:p>
            <a:pPr marL="171450" indent="-171450">
              <a:buFontTx/>
              <a:buChar char="-"/>
            </a:pPr>
            <a:r>
              <a:rPr lang="de-DE" sz="800" baseline="0" dirty="0" smtClean="0"/>
              <a:t>Vertiefung in den Aufbaumodulen in Form spezifischer japanbezogener Fragestellungen, daneben werden der Umgang mit Hilfsmitteln geübt und verschiedene methodische Ansätze beleuchtet</a:t>
            </a:r>
          </a:p>
          <a:p>
            <a:pPr marL="171450" indent="-171450">
              <a:buFontTx/>
              <a:buChar char="-"/>
            </a:pPr>
            <a:r>
              <a:rPr lang="de-DE" sz="800" baseline="0" dirty="0" smtClean="0"/>
              <a:t>die Japanologie selbst ist eine Regionalwissenschaft bzw. ein Fach/Teil der Regionalstudien und daher keine eigenständige wissenschaftliche Disziplin, die über eigenständige wissenschaftliche Methoden verfügt. Sie bedient sich in der Erforschung japanbezogener Fragestellungen vielmehr der Methoden der entsprechenden, einschlägigen Fachdisziplinen (je nach Ausrichtung der Fragestellung). In Ihrem </a:t>
            </a:r>
            <a:r>
              <a:rPr lang="de-DE" sz="800" baseline="0" dirty="0" err="1" smtClean="0"/>
              <a:t>Japanologiestudium</a:t>
            </a:r>
            <a:r>
              <a:rPr lang="de-DE" sz="800" baseline="0" dirty="0" smtClean="0"/>
              <a:t> werden wir Ihnen also vorwiegend japanbezogenes Fachwissen vermitteln und können Ihnen darüber hinaus nur einen groben Überblick über verschiedene methodische Ansätze der Literatur-, Kultur- oder Sozialwissenschaften geben, die Sie dann aber z.B. in Ihren affinen Modulen vertiefen können und sollten.</a:t>
            </a:r>
          </a:p>
          <a:p>
            <a:pPr marL="171450" indent="-171450">
              <a:buFontTx/>
              <a:buChar char="-"/>
            </a:pPr>
            <a:r>
              <a:rPr lang="de-DE" sz="800" baseline="0" dirty="0" smtClean="0"/>
              <a:t>Unter den Quellen und Materialien findet sich sehr viel Englischsprachiges, daher sind fundierte Englischkenntnisse von essenzieller Bedeutung!!!</a:t>
            </a:r>
          </a:p>
        </p:txBody>
      </p:sp>
    </p:spTree>
    <p:extLst>
      <p:ext uri="{BB962C8B-B14F-4D97-AF65-F5344CB8AC3E}">
        <p14:creationId xmlns:p14="http://schemas.microsoft.com/office/powerpoint/2010/main" val="939200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p:spPr>
        <p:txBody>
          <a:bodyPr/>
          <a:lstStyle/>
          <a:p>
            <a:r>
              <a:rPr lang="de-DE" sz="800" dirty="0" smtClean="0"/>
              <a:t>16 Minuten</a:t>
            </a:r>
          </a:p>
          <a:p>
            <a:r>
              <a:rPr lang="de-DE" sz="800" dirty="0" smtClean="0"/>
              <a:t>= „Monobachelor“</a:t>
            </a:r>
          </a:p>
          <a:p>
            <a:endParaRPr lang="de-DE" sz="800" dirty="0" smtClean="0"/>
          </a:p>
          <a:p>
            <a:r>
              <a:rPr lang="de-DE" sz="800" dirty="0" smtClean="0"/>
              <a:t>Schwerpunkt:</a:t>
            </a:r>
            <a:r>
              <a:rPr lang="de-DE" sz="800" baseline="0" dirty="0" smtClean="0"/>
              <a:t> modernes Japan unter Berücksichtigung seiner historischen Entwicklung</a:t>
            </a:r>
          </a:p>
          <a:p>
            <a:endParaRPr lang="de-DE" sz="800" baseline="0" dirty="0" smtClean="0"/>
          </a:p>
          <a:p>
            <a:r>
              <a:rPr lang="de-DE" sz="800" baseline="0" dirty="0" smtClean="0"/>
              <a:t>Inhaltliche Aufteilung etwa hälftig in Sprachausbildung (hoher Stellenwert und hoher Aufwand) und Japanwissenschaften</a:t>
            </a:r>
          </a:p>
          <a:p>
            <a:endParaRPr lang="de-DE" sz="800" baseline="0" dirty="0" smtClean="0"/>
          </a:p>
          <a:p>
            <a:r>
              <a:rPr lang="de-DE" sz="800" baseline="0" dirty="0" smtClean="0"/>
              <a:t>Sprachausbildung:</a:t>
            </a:r>
          </a:p>
          <a:p>
            <a:pPr marL="171450" indent="-171450">
              <a:buFontTx/>
              <a:buChar char="-"/>
            </a:pPr>
            <a:r>
              <a:rPr lang="de-DE" sz="800" baseline="0" dirty="0" smtClean="0"/>
              <a:t>Grundsätzlich für Lernende ohne Vorkenntnisse konzipiert</a:t>
            </a:r>
          </a:p>
          <a:p>
            <a:pPr marL="171450" indent="-171450">
              <a:buFontTx/>
              <a:buChar char="-"/>
            </a:pPr>
            <a:r>
              <a:rPr lang="de-DE" sz="800" baseline="0" dirty="0" smtClean="0"/>
              <a:t>Die </a:t>
            </a:r>
            <a:r>
              <a:rPr lang="de-DE" sz="800" baseline="0" dirty="0" err="1" smtClean="0"/>
              <a:t>Japanischkenntnisse</a:t>
            </a:r>
            <a:r>
              <a:rPr lang="de-DE" sz="800" baseline="0" dirty="0" smtClean="0"/>
              <a:t> stellen die Grundlage Ihrer wissenschaftlichen Arbeit zu Japan dar und bilden daher eine zentrale Komponente Ihres Studiums</a:t>
            </a:r>
          </a:p>
          <a:p>
            <a:pPr marL="171450" indent="-171450">
              <a:buFontTx/>
              <a:buChar char="-"/>
            </a:pPr>
            <a:endParaRPr lang="de-DE" sz="800" baseline="0" dirty="0" smtClean="0"/>
          </a:p>
          <a:p>
            <a:pPr marL="0" indent="0">
              <a:buFontTx/>
              <a:buNone/>
            </a:pPr>
            <a:r>
              <a:rPr lang="de-DE" sz="800" baseline="0" dirty="0" smtClean="0"/>
              <a:t>Japanwissenschaften:</a:t>
            </a:r>
          </a:p>
          <a:p>
            <a:pPr marL="171450" indent="-171450">
              <a:buFontTx/>
              <a:buChar char="-"/>
            </a:pPr>
            <a:r>
              <a:rPr lang="de-DE" sz="800" baseline="0" dirty="0" smtClean="0"/>
              <a:t>Einführung in Geschichte, Literatur, Kultur, Wirtschaft und Politik Japans</a:t>
            </a:r>
          </a:p>
          <a:p>
            <a:pPr marL="171450" indent="-171450">
              <a:buFontTx/>
              <a:buChar char="-"/>
            </a:pPr>
            <a:r>
              <a:rPr lang="de-DE" sz="800" baseline="0" dirty="0" smtClean="0"/>
              <a:t>Vertiefung in den Aufbaumodulen in Form spezifischer japanbezogener Fragestellungen, daneben werden der Umgang mit Hilfsmitteln geübt und verschiedene methodische Ansätze beleuchtet</a:t>
            </a:r>
          </a:p>
          <a:p>
            <a:pPr marL="171450" indent="-171450">
              <a:buFontTx/>
              <a:buChar char="-"/>
            </a:pPr>
            <a:r>
              <a:rPr lang="de-DE" sz="800" baseline="0" dirty="0" smtClean="0"/>
              <a:t>die Japanologie selbst ist eine Regionalwissenschaft bzw. ein Fach/Teil der Regionalstudien und daher keine eigenständige wissenschaftliche Disziplin, die über eigenständige wissenschaftliche Methoden verfügt. Sie bedient sich in der Erforschung japanbezogener Fragestellungen vielmehr der Methoden der entsprechenden, einschlägigen Fachdisziplinen (je nach Ausrichtung der Fragestellung). In Ihrem </a:t>
            </a:r>
            <a:r>
              <a:rPr lang="de-DE" sz="800" baseline="0" dirty="0" err="1" smtClean="0"/>
              <a:t>Japanologiestudium</a:t>
            </a:r>
            <a:r>
              <a:rPr lang="de-DE" sz="800" baseline="0" dirty="0" smtClean="0"/>
              <a:t> werden wir Ihnen also vorwiegend japanbezogenes Fachwissen vermitteln und können Ihnen darüber hinaus nur einen groben Überblick über verschiedene methodische Ansätze der Literatur-, Kultur- oder Sozialwissenschaften geben, die Sie dann aber z.B. in Ihren affinen Modulen vertiefen können und sollten.</a:t>
            </a:r>
          </a:p>
          <a:p>
            <a:pPr marL="171450" indent="-171450">
              <a:buFontTx/>
              <a:buChar char="-"/>
            </a:pPr>
            <a:r>
              <a:rPr lang="de-DE" sz="800" baseline="0" dirty="0" smtClean="0"/>
              <a:t>Unter den Quellen und Materialien findet sich sehr viel Englischsprachiges, daher sind fundierte Englischkenntnisse von essenzieller Bedeutung!!!</a:t>
            </a:r>
          </a:p>
        </p:txBody>
      </p:sp>
    </p:spTree>
    <p:extLst>
      <p:ext uri="{BB962C8B-B14F-4D97-AF65-F5344CB8AC3E}">
        <p14:creationId xmlns:p14="http://schemas.microsoft.com/office/powerpoint/2010/main" val="2437678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p:spPr>
        <p:txBody>
          <a:bodyPr/>
          <a:lstStyle/>
          <a:p>
            <a:pPr marL="171450" indent="-171450">
              <a:buFontTx/>
              <a:buChar char="-"/>
            </a:pPr>
            <a:r>
              <a:rPr lang="de-DE" sz="900" dirty="0" smtClean="0"/>
              <a:t>Vorbereitung auf eine große Bandbreite möglicher Berufsgruppen</a:t>
            </a:r>
          </a:p>
          <a:p>
            <a:pPr marL="171450" indent="-171450">
              <a:buFontTx/>
              <a:buChar char="-"/>
            </a:pPr>
            <a:endParaRPr lang="de-DE" sz="900" dirty="0" smtClean="0"/>
          </a:p>
          <a:p>
            <a:pPr marL="171450" indent="-171450">
              <a:buFontTx/>
              <a:buChar char="-"/>
            </a:pPr>
            <a:r>
              <a:rPr lang="de-DE" sz="900" dirty="0" smtClean="0"/>
              <a:t>Was Ihre berufliche Laufbahn anbetrifft, sind Sie mit einem Studium der Japanologie recht flexibel. Es gibt kein fest eingegrenztes </a:t>
            </a:r>
            <a:r>
              <a:rPr lang="de-DE" sz="900" dirty="0" err="1" smtClean="0"/>
              <a:t>Berufbild</a:t>
            </a:r>
            <a:r>
              <a:rPr lang="de-DE" sz="900" dirty="0" smtClean="0"/>
              <a:t>, wie beispielsweise im Fach Rechtswissenschaften oder Medizin. Das kann sowohl ein Vorteil als auch ein Nachteil sein - das kommt ganz auf Sie selbst an. Das </a:t>
            </a:r>
            <a:r>
              <a:rPr lang="de-DE" sz="900" dirty="0" err="1" smtClean="0"/>
              <a:t>Japanologiestudium</a:t>
            </a:r>
            <a:r>
              <a:rPr lang="de-DE" sz="900" dirty="0" smtClean="0"/>
              <a:t> ist darauf ausgerichtet, Sie auf unterschiedliche Berufsfelder wie Wirtschaft und Handel, Medien und Journalismus, staatlichen und internationalen Organisationen, Verlagswesen, Bildungsinstitutionen oder auch Museen. Auch für einen weiteren Weg in die Wissenschaft (im universitären Bereich oder in außeruniversitären Instituten) werden Sie gerüstet. </a:t>
            </a:r>
            <a:r>
              <a:rPr lang="de-DE" sz="900" strike="sngStrike" baseline="0" dirty="0" smtClean="0"/>
              <a:t>Wie auch in anderen Studiengängen hängt Ihr späterer beruflicher Erfolg wesentlich davon ab, inwieweit Sie Ihre Ziele mit Ehrgeiz und Nachdruck verfolgen und entsprechend Ihre Schwerpunkte setzen. Sie sollten also möglichst früh eine Vorstellung davon entwickeln, wohin Sie wollen.</a:t>
            </a:r>
          </a:p>
          <a:p>
            <a:pPr marL="171450" indent="-171450">
              <a:buFontTx/>
              <a:buChar char="-"/>
            </a:pPr>
            <a:endParaRPr lang="de-DE" sz="900" dirty="0" smtClean="0"/>
          </a:p>
          <a:p>
            <a:pPr marL="171450" indent="-171450">
              <a:buFontTx/>
              <a:buChar char="-"/>
            </a:pPr>
            <a:r>
              <a:rPr lang="de-DE" sz="900" dirty="0" smtClean="0"/>
              <a:t>Bei dieser Entscheidung sollen Ihnen u.a. die Module aus dem Bereich Allgemeine Berufsvorbereitung (ABV) und aus dem Affinen Bereich helfen, die in jedem Fall neben dem Kernfach fester Bestandteil Ihres Studiums sein werden. Diese Module dienen vor allem dazu, Ihr berufliches Qualifikationsprofil zu schärfen und Ihnen neben Ihren Kernkompetenzen (im Bereich Japanisch und Japankunde) beispielsweise spezifisches Methodenwissen (z.B. im Bereich Wirtschaft, Politik o.ä.) auf den Weg zu geben. Hier können Sie frei nach Ihren Stärken und Interessenschwerpunkten Kurse wählen. Im Bereich ABV sind u.a. japanbezogene Praktika (bestenfalls in Japan selbst) vorgesehen. </a:t>
            </a:r>
          </a:p>
          <a:p>
            <a:pPr marL="171450" indent="-171450">
              <a:buFontTx/>
              <a:buChar char="-"/>
            </a:pPr>
            <a:endParaRPr lang="de-DE" sz="900" dirty="0" smtClean="0"/>
          </a:p>
          <a:p>
            <a:pPr marL="171450" indent="-171450">
              <a:buFontTx/>
              <a:buChar char="-"/>
            </a:pPr>
            <a:r>
              <a:rPr lang="de-DE" sz="900" dirty="0" smtClean="0"/>
              <a:t>Auch in unseren Lehrveranstaltungen bemühen wir uns am Fachbereich sehr, die methodische Herangehensweise je nach Themenbereich zu vertiefen und Ihnen damit die Möglichkeit zu geben, sich fachfremde Inhalte zügig anzueignen.</a:t>
            </a:r>
          </a:p>
        </p:txBody>
      </p:sp>
    </p:spTree>
    <p:extLst>
      <p:ext uri="{BB962C8B-B14F-4D97-AF65-F5344CB8AC3E}">
        <p14:creationId xmlns:p14="http://schemas.microsoft.com/office/powerpoint/2010/main" val="3364373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p:spPr>
        <p:txBody>
          <a:bodyPr/>
          <a:lstStyle/>
          <a:p>
            <a:r>
              <a:rPr lang="de-DE" sz="900" dirty="0" smtClean="0"/>
              <a:t>Affine Module:</a:t>
            </a:r>
          </a:p>
          <a:p>
            <a:pPr marL="171450" indent="-171450">
              <a:buFontTx/>
              <a:buChar char="-"/>
            </a:pPr>
            <a:r>
              <a:rPr lang="de-DE" sz="900" dirty="0" smtClean="0"/>
              <a:t>dienen zur Erweiterung des qualifikatorischen Profils</a:t>
            </a:r>
          </a:p>
          <a:p>
            <a:pPr marL="171450" indent="-171450">
              <a:buFontTx/>
              <a:buChar char="-"/>
            </a:pPr>
            <a:r>
              <a:rPr lang="de-DE" sz="900" dirty="0" smtClean="0"/>
              <a:t>Vertiefung des Methodenwissens im gewählten Interessen-/Studienschwerpunkt</a:t>
            </a:r>
          </a:p>
          <a:p>
            <a:pPr marL="171450" indent="-171450">
              <a:buFontTx/>
              <a:buChar char="-"/>
            </a:pPr>
            <a:endParaRPr lang="de-DE" sz="900" dirty="0" smtClean="0"/>
          </a:p>
          <a:p>
            <a:pPr marL="0" indent="0">
              <a:buFontTx/>
              <a:buNone/>
            </a:pPr>
            <a:r>
              <a:rPr lang="de-DE" sz="900" dirty="0" smtClean="0"/>
              <a:t>ABV</a:t>
            </a:r>
          </a:p>
          <a:p>
            <a:pPr marL="171450" indent="-171450">
              <a:buFontTx/>
              <a:buChar char="-"/>
            </a:pPr>
            <a:r>
              <a:rPr lang="de-DE" sz="900" dirty="0" smtClean="0"/>
              <a:t>Umfassen min.</a:t>
            </a:r>
            <a:r>
              <a:rPr lang="de-DE" sz="900" baseline="0" dirty="0" smtClean="0"/>
              <a:t> ein kernfachbezogenes Berufspraktikum sowie mehrere Kompetenzbereiche und </a:t>
            </a:r>
            <a:r>
              <a:rPr lang="de-DE" sz="900" baseline="0" dirty="0" err="1" smtClean="0"/>
              <a:t>fachnahe</a:t>
            </a:r>
            <a:r>
              <a:rPr lang="de-DE" sz="900" baseline="0" dirty="0" smtClean="0"/>
              <a:t> Zusatzqualifikationen</a:t>
            </a:r>
          </a:p>
          <a:p>
            <a:pPr marL="171450" indent="-171450">
              <a:buFontTx/>
              <a:buChar char="-"/>
            </a:pPr>
            <a:endParaRPr lang="de-DE" sz="900" baseline="0" dirty="0" smtClean="0"/>
          </a:p>
          <a:p>
            <a:pPr marL="0" indent="0">
              <a:buFontTx/>
              <a:buNone/>
            </a:pPr>
            <a:r>
              <a:rPr lang="de-DE" sz="900" baseline="0" dirty="0" smtClean="0"/>
              <a:t>Wichtig!!!</a:t>
            </a:r>
          </a:p>
          <a:p>
            <a:pPr marL="171450" indent="-171450">
              <a:buFontTx/>
              <a:buChar char="-"/>
            </a:pPr>
            <a:r>
              <a:rPr lang="de-DE" sz="900" baseline="0" dirty="0" smtClean="0"/>
              <a:t>Nähere Informationen zum Studienaufbau, Arbeitsaufwand und Prüfungsleistungen können Sie Ihrer Studien- bzw. Prüfungsordnung entnehmen.</a:t>
            </a:r>
          </a:p>
          <a:p>
            <a:pPr marL="171450" indent="-171450">
              <a:buFontTx/>
              <a:buChar char="-"/>
            </a:pPr>
            <a:r>
              <a:rPr lang="de-DE" sz="900" strike="sngStrike" baseline="0" dirty="0" smtClean="0"/>
              <a:t>Betrachten Sie Ihre Studien- und Prüfungsordnung als die (rechtliche) Grundlage Ihres Studiums (in etwa wie ein Arbeitsvertrag)! </a:t>
            </a:r>
          </a:p>
          <a:p>
            <a:pPr marL="171450" indent="-171450">
              <a:buFontTx/>
              <a:buChar char="-"/>
            </a:pPr>
            <a:r>
              <a:rPr lang="de-DE" sz="900" baseline="0" dirty="0" smtClean="0"/>
              <a:t>Sie sollten sie sehr gut kennen und hin und wieder zur Orientierung zur Hand nehmen! Sie ersparen sich damit mögliche Versäumnisse und Fehlentscheidungen und auch sonst viel Ärger! Hier an der Universität tragen Sie allein die Hauptverantwortung für den Verlauf Ihres Studiums! </a:t>
            </a:r>
          </a:p>
          <a:p>
            <a:pPr marL="171450" indent="-171450">
              <a:buFontTx/>
              <a:buChar char="-"/>
            </a:pPr>
            <a:r>
              <a:rPr lang="de-DE" sz="900" baseline="0" dirty="0" smtClean="0"/>
              <a:t>Gehen Sie niemals davon aus, dass andere Ihre Studienordnung schon kennen und die richtigen Entscheidungen für Sie treffen!</a:t>
            </a:r>
          </a:p>
          <a:p>
            <a:pPr marL="171450" indent="-171450">
              <a:buFontTx/>
              <a:buChar char="-"/>
            </a:pPr>
            <a:r>
              <a:rPr lang="de-DE" sz="900" baseline="0" dirty="0" smtClean="0"/>
              <a:t>Wenn Sie darüber hinaus Fragen haben, wenden Sie sich an die entsprechenden Beauftragten, Ihre Dozenten oder Professoren! Alle Mitarbeiter haben Sprechzeiten, die genau dafür gedacht sind!</a:t>
            </a:r>
          </a:p>
          <a:p>
            <a:pPr marL="171450" indent="-171450">
              <a:buFontTx/>
              <a:buChar char="-"/>
            </a:pPr>
            <a:endParaRPr lang="de-DE" sz="1000" baseline="0" dirty="0" smtClean="0"/>
          </a:p>
          <a:p>
            <a:pPr marL="171450" indent="-171450">
              <a:buFontTx/>
              <a:buChar char="-"/>
            </a:pPr>
            <a:endParaRPr lang="de-DE" dirty="0" smtClean="0"/>
          </a:p>
        </p:txBody>
      </p:sp>
    </p:spTree>
    <p:extLst>
      <p:ext uri="{BB962C8B-B14F-4D97-AF65-F5344CB8AC3E}">
        <p14:creationId xmlns:p14="http://schemas.microsoft.com/office/powerpoint/2010/main" val="2855447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p:spPr>
        <p:txBody>
          <a:bodyPr/>
          <a:lstStyle/>
          <a:p>
            <a:r>
              <a:rPr lang="de-DE" sz="1000" dirty="0" smtClean="0"/>
              <a:t>Einführungsmodule decken beide Schwerpunkte (kulturwissenschaftlich</a:t>
            </a:r>
            <a:r>
              <a:rPr lang="de-DE" sz="1000" baseline="0" dirty="0" smtClean="0"/>
              <a:t> und sozialwissenschaftlich)</a:t>
            </a:r>
            <a:r>
              <a:rPr lang="de-DE" sz="1000" dirty="0" smtClean="0"/>
              <a:t> ab – nach den Aufbaumodulen (auch noch beide Schwerpunkte) in den Vertiefungsmodulen setzen Sie dann je nach Interesse dann Ihre eigenen Schwerpunkte.</a:t>
            </a:r>
          </a:p>
        </p:txBody>
      </p:sp>
    </p:spTree>
    <p:extLst>
      <p:ext uri="{BB962C8B-B14F-4D97-AF65-F5344CB8AC3E}">
        <p14:creationId xmlns:p14="http://schemas.microsoft.com/office/powerpoint/2010/main" val="3407271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81CDFF5C-81F1-405A-848F-2C647CCBD586}" type="datetime1">
              <a:rPr lang="de-DE" smtClean="0"/>
              <a:t>16.06.2020</a:t>
            </a:fld>
            <a:endParaRPr lang="de-DE"/>
          </a:p>
        </p:txBody>
      </p:sp>
      <p:sp>
        <p:nvSpPr>
          <p:cNvPr id="5" name="Fußzeilenplatzhalter 4"/>
          <p:cNvSpPr>
            <a:spLocks noGrp="1"/>
          </p:cNvSpPr>
          <p:nvPr>
            <p:ph type="ftr" sz="quarter" idx="11"/>
          </p:nvPr>
        </p:nvSpPr>
        <p:spPr/>
        <p:txBody>
          <a:bodyPr/>
          <a:lstStyle/>
          <a:p>
            <a:r>
              <a:rPr lang="de-DE" smtClean="0"/>
              <a:t>inFUtage Digital 2020 BA Japanstudien Prof. Dr. Cornelia Reiher</a:t>
            </a:r>
            <a:endParaRPr lang="de-DE"/>
          </a:p>
        </p:txBody>
      </p:sp>
      <p:sp>
        <p:nvSpPr>
          <p:cNvPr id="6" name="Foliennummernplatzhalter 5"/>
          <p:cNvSpPr>
            <a:spLocks noGrp="1"/>
          </p:cNvSpPr>
          <p:nvPr>
            <p:ph type="sldNum" sz="quarter" idx="12"/>
          </p:nvPr>
        </p:nvSpPr>
        <p:spPr/>
        <p:txBody>
          <a:bodyPr/>
          <a:lstStyle/>
          <a:p>
            <a:fld id="{CA99FDB0-F012-4A31-8250-B17A97928EF6}" type="slidenum">
              <a:rPr lang="de-DE" smtClean="0"/>
              <a:t>‹Nr.›</a:t>
            </a:fld>
            <a:endParaRPr lang="de-DE"/>
          </a:p>
        </p:txBody>
      </p:sp>
    </p:spTree>
    <p:extLst>
      <p:ext uri="{BB962C8B-B14F-4D97-AF65-F5344CB8AC3E}">
        <p14:creationId xmlns:p14="http://schemas.microsoft.com/office/powerpoint/2010/main" val="1347579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4E3C06A9-3D0D-406D-9D05-11C16DEA9356}" type="datetime1">
              <a:rPr lang="de-DE" smtClean="0"/>
              <a:t>16.06.2020</a:t>
            </a:fld>
            <a:endParaRPr lang="de-DE"/>
          </a:p>
        </p:txBody>
      </p:sp>
      <p:sp>
        <p:nvSpPr>
          <p:cNvPr id="5" name="Fußzeilenplatzhalter 4"/>
          <p:cNvSpPr>
            <a:spLocks noGrp="1"/>
          </p:cNvSpPr>
          <p:nvPr>
            <p:ph type="ftr" sz="quarter" idx="11"/>
          </p:nvPr>
        </p:nvSpPr>
        <p:spPr/>
        <p:txBody>
          <a:bodyPr/>
          <a:lstStyle/>
          <a:p>
            <a:r>
              <a:rPr lang="de-DE" smtClean="0"/>
              <a:t>inFUtage Digital 2020 BA Japanstudien Prof. Dr. Cornelia Reiher</a:t>
            </a:r>
            <a:endParaRPr lang="de-DE"/>
          </a:p>
        </p:txBody>
      </p:sp>
      <p:sp>
        <p:nvSpPr>
          <p:cNvPr id="6" name="Foliennummernplatzhalter 5"/>
          <p:cNvSpPr>
            <a:spLocks noGrp="1"/>
          </p:cNvSpPr>
          <p:nvPr>
            <p:ph type="sldNum" sz="quarter" idx="12"/>
          </p:nvPr>
        </p:nvSpPr>
        <p:spPr/>
        <p:txBody>
          <a:bodyPr/>
          <a:lstStyle/>
          <a:p>
            <a:fld id="{CA99FDB0-F012-4A31-8250-B17A97928EF6}" type="slidenum">
              <a:rPr lang="de-DE" smtClean="0"/>
              <a:t>‹Nr.›</a:t>
            </a:fld>
            <a:endParaRPr lang="de-DE"/>
          </a:p>
        </p:txBody>
      </p:sp>
    </p:spTree>
    <p:extLst>
      <p:ext uri="{BB962C8B-B14F-4D97-AF65-F5344CB8AC3E}">
        <p14:creationId xmlns:p14="http://schemas.microsoft.com/office/powerpoint/2010/main" val="2325938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14003EA7-4718-4FC9-93E3-F5D049893CD8}" type="datetime1">
              <a:rPr lang="de-DE" smtClean="0"/>
              <a:t>16.06.2020</a:t>
            </a:fld>
            <a:endParaRPr lang="de-DE"/>
          </a:p>
        </p:txBody>
      </p:sp>
      <p:sp>
        <p:nvSpPr>
          <p:cNvPr id="5" name="Fußzeilenplatzhalter 4"/>
          <p:cNvSpPr>
            <a:spLocks noGrp="1"/>
          </p:cNvSpPr>
          <p:nvPr>
            <p:ph type="ftr" sz="quarter" idx="11"/>
          </p:nvPr>
        </p:nvSpPr>
        <p:spPr/>
        <p:txBody>
          <a:bodyPr/>
          <a:lstStyle/>
          <a:p>
            <a:r>
              <a:rPr lang="de-DE" smtClean="0"/>
              <a:t>inFUtage Digital 2020 BA Japanstudien Prof. Dr. Cornelia Reiher</a:t>
            </a:r>
            <a:endParaRPr lang="de-DE"/>
          </a:p>
        </p:txBody>
      </p:sp>
      <p:sp>
        <p:nvSpPr>
          <p:cNvPr id="6" name="Foliennummernplatzhalter 5"/>
          <p:cNvSpPr>
            <a:spLocks noGrp="1"/>
          </p:cNvSpPr>
          <p:nvPr>
            <p:ph type="sldNum" sz="quarter" idx="12"/>
          </p:nvPr>
        </p:nvSpPr>
        <p:spPr/>
        <p:txBody>
          <a:bodyPr/>
          <a:lstStyle/>
          <a:p>
            <a:fld id="{CA99FDB0-F012-4A31-8250-B17A97928EF6}" type="slidenum">
              <a:rPr lang="de-DE" smtClean="0"/>
              <a:t>‹Nr.›</a:t>
            </a:fld>
            <a:endParaRPr lang="de-DE"/>
          </a:p>
        </p:txBody>
      </p:sp>
    </p:spTree>
    <p:extLst>
      <p:ext uri="{BB962C8B-B14F-4D97-AF65-F5344CB8AC3E}">
        <p14:creationId xmlns:p14="http://schemas.microsoft.com/office/powerpoint/2010/main" val="294021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3295E4F2-F154-4D16-8331-63460C66E2DA}" type="datetime1">
              <a:rPr lang="de-DE" smtClean="0"/>
              <a:t>16.06.2020</a:t>
            </a:fld>
            <a:endParaRPr lang="de-DE"/>
          </a:p>
        </p:txBody>
      </p:sp>
      <p:sp>
        <p:nvSpPr>
          <p:cNvPr id="5" name="Fußzeilenplatzhalter 4"/>
          <p:cNvSpPr>
            <a:spLocks noGrp="1"/>
          </p:cNvSpPr>
          <p:nvPr>
            <p:ph type="ftr" sz="quarter" idx="11"/>
          </p:nvPr>
        </p:nvSpPr>
        <p:spPr/>
        <p:txBody>
          <a:bodyPr/>
          <a:lstStyle/>
          <a:p>
            <a:r>
              <a:rPr lang="de-DE" smtClean="0"/>
              <a:t>inFUtage Digital 2020 BA Japanstudien Prof. Dr. Cornelia Reiher</a:t>
            </a:r>
            <a:endParaRPr lang="de-DE"/>
          </a:p>
        </p:txBody>
      </p:sp>
      <p:sp>
        <p:nvSpPr>
          <p:cNvPr id="6" name="Foliennummernplatzhalter 5"/>
          <p:cNvSpPr>
            <a:spLocks noGrp="1"/>
          </p:cNvSpPr>
          <p:nvPr>
            <p:ph type="sldNum" sz="quarter" idx="12"/>
          </p:nvPr>
        </p:nvSpPr>
        <p:spPr/>
        <p:txBody>
          <a:bodyPr/>
          <a:lstStyle/>
          <a:p>
            <a:fld id="{CA99FDB0-F012-4A31-8250-B17A97928EF6}" type="slidenum">
              <a:rPr lang="de-DE" smtClean="0"/>
              <a:t>‹Nr.›</a:t>
            </a:fld>
            <a:endParaRPr lang="de-DE"/>
          </a:p>
        </p:txBody>
      </p:sp>
    </p:spTree>
    <p:extLst>
      <p:ext uri="{BB962C8B-B14F-4D97-AF65-F5344CB8AC3E}">
        <p14:creationId xmlns:p14="http://schemas.microsoft.com/office/powerpoint/2010/main" val="3097179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Formatvorlagen des Textmasters bearbeiten</a:t>
            </a:r>
          </a:p>
        </p:txBody>
      </p:sp>
      <p:sp>
        <p:nvSpPr>
          <p:cNvPr id="4" name="Datumsplatzhalter 3"/>
          <p:cNvSpPr>
            <a:spLocks noGrp="1"/>
          </p:cNvSpPr>
          <p:nvPr>
            <p:ph type="dt" sz="half" idx="10"/>
          </p:nvPr>
        </p:nvSpPr>
        <p:spPr/>
        <p:txBody>
          <a:bodyPr/>
          <a:lstStyle/>
          <a:p>
            <a:fld id="{7E75FEC2-1326-4E75-AD73-403FA86EC648}" type="datetime1">
              <a:rPr lang="de-DE" smtClean="0"/>
              <a:t>16.06.2020</a:t>
            </a:fld>
            <a:endParaRPr lang="de-DE"/>
          </a:p>
        </p:txBody>
      </p:sp>
      <p:sp>
        <p:nvSpPr>
          <p:cNvPr id="5" name="Fußzeilenplatzhalter 4"/>
          <p:cNvSpPr>
            <a:spLocks noGrp="1"/>
          </p:cNvSpPr>
          <p:nvPr>
            <p:ph type="ftr" sz="quarter" idx="11"/>
          </p:nvPr>
        </p:nvSpPr>
        <p:spPr/>
        <p:txBody>
          <a:bodyPr/>
          <a:lstStyle/>
          <a:p>
            <a:r>
              <a:rPr lang="de-DE" smtClean="0"/>
              <a:t>inFUtage Digital 2020 BA Japanstudien Prof. Dr. Cornelia Reiher</a:t>
            </a:r>
            <a:endParaRPr lang="de-DE"/>
          </a:p>
        </p:txBody>
      </p:sp>
      <p:sp>
        <p:nvSpPr>
          <p:cNvPr id="6" name="Foliennummernplatzhalter 5"/>
          <p:cNvSpPr>
            <a:spLocks noGrp="1"/>
          </p:cNvSpPr>
          <p:nvPr>
            <p:ph type="sldNum" sz="quarter" idx="12"/>
          </p:nvPr>
        </p:nvSpPr>
        <p:spPr/>
        <p:txBody>
          <a:bodyPr/>
          <a:lstStyle/>
          <a:p>
            <a:fld id="{CA99FDB0-F012-4A31-8250-B17A97928EF6}" type="slidenum">
              <a:rPr lang="de-DE" smtClean="0"/>
              <a:t>‹Nr.›</a:t>
            </a:fld>
            <a:endParaRPr lang="de-DE"/>
          </a:p>
        </p:txBody>
      </p:sp>
    </p:spTree>
    <p:extLst>
      <p:ext uri="{BB962C8B-B14F-4D97-AF65-F5344CB8AC3E}">
        <p14:creationId xmlns:p14="http://schemas.microsoft.com/office/powerpoint/2010/main" val="1633611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838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72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49202C15-C8F5-493B-AE9E-D59D2EB5F9A6}" type="datetime1">
              <a:rPr lang="de-DE" smtClean="0"/>
              <a:t>16.06.2020</a:t>
            </a:fld>
            <a:endParaRPr lang="de-DE"/>
          </a:p>
        </p:txBody>
      </p:sp>
      <p:sp>
        <p:nvSpPr>
          <p:cNvPr id="6" name="Fußzeilenplatzhalter 5"/>
          <p:cNvSpPr>
            <a:spLocks noGrp="1"/>
          </p:cNvSpPr>
          <p:nvPr>
            <p:ph type="ftr" sz="quarter" idx="11"/>
          </p:nvPr>
        </p:nvSpPr>
        <p:spPr/>
        <p:txBody>
          <a:bodyPr/>
          <a:lstStyle/>
          <a:p>
            <a:r>
              <a:rPr lang="de-DE" smtClean="0"/>
              <a:t>inFUtage Digital 2020 BA Japanstudien Prof. Dr. Cornelia Reiher</a:t>
            </a:r>
            <a:endParaRPr lang="de-DE"/>
          </a:p>
        </p:txBody>
      </p:sp>
      <p:sp>
        <p:nvSpPr>
          <p:cNvPr id="7" name="Foliennummernplatzhalter 6"/>
          <p:cNvSpPr>
            <a:spLocks noGrp="1"/>
          </p:cNvSpPr>
          <p:nvPr>
            <p:ph type="sldNum" sz="quarter" idx="12"/>
          </p:nvPr>
        </p:nvSpPr>
        <p:spPr/>
        <p:txBody>
          <a:bodyPr/>
          <a:lstStyle/>
          <a:p>
            <a:fld id="{CA99FDB0-F012-4A31-8250-B17A97928EF6}" type="slidenum">
              <a:rPr lang="de-DE" smtClean="0"/>
              <a:t>‹Nr.›</a:t>
            </a:fld>
            <a:endParaRPr lang="de-DE"/>
          </a:p>
        </p:txBody>
      </p:sp>
    </p:spTree>
    <p:extLst>
      <p:ext uri="{BB962C8B-B14F-4D97-AF65-F5344CB8AC3E}">
        <p14:creationId xmlns:p14="http://schemas.microsoft.com/office/powerpoint/2010/main" val="3694605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FF7DC7BD-08C1-449A-BEFC-F20E8BD0A58D}" type="datetime1">
              <a:rPr lang="de-DE" smtClean="0"/>
              <a:t>16.06.2020</a:t>
            </a:fld>
            <a:endParaRPr lang="de-DE"/>
          </a:p>
        </p:txBody>
      </p:sp>
      <p:sp>
        <p:nvSpPr>
          <p:cNvPr id="8" name="Fußzeilenplatzhalter 7"/>
          <p:cNvSpPr>
            <a:spLocks noGrp="1"/>
          </p:cNvSpPr>
          <p:nvPr>
            <p:ph type="ftr" sz="quarter" idx="11"/>
          </p:nvPr>
        </p:nvSpPr>
        <p:spPr/>
        <p:txBody>
          <a:bodyPr/>
          <a:lstStyle/>
          <a:p>
            <a:r>
              <a:rPr lang="de-DE" smtClean="0"/>
              <a:t>inFUtage Digital 2020 BA Japanstudien Prof. Dr. Cornelia Reiher</a:t>
            </a:r>
            <a:endParaRPr lang="de-DE"/>
          </a:p>
        </p:txBody>
      </p:sp>
      <p:sp>
        <p:nvSpPr>
          <p:cNvPr id="9" name="Foliennummernplatzhalter 8"/>
          <p:cNvSpPr>
            <a:spLocks noGrp="1"/>
          </p:cNvSpPr>
          <p:nvPr>
            <p:ph type="sldNum" sz="quarter" idx="12"/>
          </p:nvPr>
        </p:nvSpPr>
        <p:spPr/>
        <p:txBody>
          <a:bodyPr/>
          <a:lstStyle/>
          <a:p>
            <a:fld id="{CA99FDB0-F012-4A31-8250-B17A97928EF6}" type="slidenum">
              <a:rPr lang="de-DE" smtClean="0"/>
              <a:t>‹Nr.›</a:t>
            </a:fld>
            <a:endParaRPr lang="de-DE"/>
          </a:p>
        </p:txBody>
      </p:sp>
    </p:spTree>
    <p:extLst>
      <p:ext uri="{BB962C8B-B14F-4D97-AF65-F5344CB8AC3E}">
        <p14:creationId xmlns:p14="http://schemas.microsoft.com/office/powerpoint/2010/main" val="3536336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6F018FEC-286D-40E4-9BB2-7C6D5BA1B317}" type="datetime1">
              <a:rPr lang="de-DE" smtClean="0"/>
              <a:t>16.06.2020</a:t>
            </a:fld>
            <a:endParaRPr lang="de-DE"/>
          </a:p>
        </p:txBody>
      </p:sp>
      <p:sp>
        <p:nvSpPr>
          <p:cNvPr id="4" name="Fußzeilenplatzhalter 3"/>
          <p:cNvSpPr>
            <a:spLocks noGrp="1"/>
          </p:cNvSpPr>
          <p:nvPr>
            <p:ph type="ftr" sz="quarter" idx="11"/>
          </p:nvPr>
        </p:nvSpPr>
        <p:spPr/>
        <p:txBody>
          <a:bodyPr/>
          <a:lstStyle/>
          <a:p>
            <a:r>
              <a:rPr lang="de-DE" smtClean="0"/>
              <a:t>inFUtage Digital 2020 BA Japanstudien Prof. Dr. Cornelia Reiher</a:t>
            </a:r>
            <a:endParaRPr lang="de-DE"/>
          </a:p>
        </p:txBody>
      </p:sp>
      <p:sp>
        <p:nvSpPr>
          <p:cNvPr id="5" name="Foliennummernplatzhalter 4"/>
          <p:cNvSpPr>
            <a:spLocks noGrp="1"/>
          </p:cNvSpPr>
          <p:nvPr>
            <p:ph type="sldNum" sz="quarter" idx="12"/>
          </p:nvPr>
        </p:nvSpPr>
        <p:spPr/>
        <p:txBody>
          <a:bodyPr/>
          <a:lstStyle/>
          <a:p>
            <a:fld id="{CA99FDB0-F012-4A31-8250-B17A97928EF6}" type="slidenum">
              <a:rPr lang="de-DE" smtClean="0"/>
              <a:t>‹Nr.›</a:t>
            </a:fld>
            <a:endParaRPr lang="de-DE"/>
          </a:p>
        </p:txBody>
      </p:sp>
    </p:spTree>
    <p:extLst>
      <p:ext uri="{BB962C8B-B14F-4D97-AF65-F5344CB8AC3E}">
        <p14:creationId xmlns:p14="http://schemas.microsoft.com/office/powerpoint/2010/main" val="2273305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B76021C-5053-4937-B67B-70D39F343546}" type="datetime1">
              <a:rPr lang="de-DE" smtClean="0"/>
              <a:t>16.06.2020</a:t>
            </a:fld>
            <a:endParaRPr lang="de-DE"/>
          </a:p>
        </p:txBody>
      </p:sp>
      <p:sp>
        <p:nvSpPr>
          <p:cNvPr id="3" name="Fußzeilenplatzhalter 2"/>
          <p:cNvSpPr>
            <a:spLocks noGrp="1"/>
          </p:cNvSpPr>
          <p:nvPr>
            <p:ph type="ftr" sz="quarter" idx="11"/>
          </p:nvPr>
        </p:nvSpPr>
        <p:spPr/>
        <p:txBody>
          <a:bodyPr/>
          <a:lstStyle/>
          <a:p>
            <a:r>
              <a:rPr lang="de-DE" smtClean="0"/>
              <a:t>inFUtage Digital 2020 BA Japanstudien Prof. Dr. Cornelia Reiher</a:t>
            </a:r>
            <a:endParaRPr lang="de-DE"/>
          </a:p>
        </p:txBody>
      </p:sp>
      <p:sp>
        <p:nvSpPr>
          <p:cNvPr id="4" name="Foliennummernplatzhalter 3"/>
          <p:cNvSpPr>
            <a:spLocks noGrp="1"/>
          </p:cNvSpPr>
          <p:nvPr>
            <p:ph type="sldNum" sz="quarter" idx="12"/>
          </p:nvPr>
        </p:nvSpPr>
        <p:spPr/>
        <p:txBody>
          <a:bodyPr/>
          <a:lstStyle/>
          <a:p>
            <a:fld id="{CA99FDB0-F012-4A31-8250-B17A97928EF6}" type="slidenum">
              <a:rPr lang="de-DE" smtClean="0"/>
              <a:t>‹Nr.›</a:t>
            </a:fld>
            <a:endParaRPr lang="de-DE"/>
          </a:p>
        </p:txBody>
      </p:sp>
    </p:spTree>
    <p:extLst>
      <p:ext uri="{BB962C8B-B14F-4D97-AF65-F5344CB8AC3E}">
        <p14:creationId xmlns:p14="http://schemas.microsoft.com/office/powerpoint/2010/main" val="1412505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D4182812-CC7F-49A0-A821-C9EAB442DD22}" type="datetime1">
              <a:rPr lang="de-DE" smtClean="0"/>
              <a:t>16.06.2020</a:t>
            </a:fld>
            <a:endParaRPr lang="de-DE"/>
          </a:p>
        </p:txBody>
      </p:sp>
      <p:sp>
        <p:nvSpPr>
          <p:cNvPr id="6" name="Fußzeilenplatzhalter 5"/>
          <p:cNvSpPr>
            <a:spLocks noGrp="1"/>
          </p:cNvSpPr>
          <p:nvPr>
            <p:ph type="ftr" sz="quarter" idx="11"/>
          </p:nvPr>
        </p:nvSpPr>
        <p:spPr/>
        <p:txBody>
          <a:bodyPr/>
          <a:lstStyle/>
          <a:p>
            <a:r>
              <a:rPr lang="de-DE" smtClean="0"/>
              <a:t>inFUtage Digital 2020 BA Japanstudien Prof. Dr. Cornelia Reiher</a:t>
            </a:r>
            <a:endParaRPr lang="de-DE"/>
          </a:p>
        </p:txBody>
      </p:sp>
      <p:sp>
        <p:nvSpPr>
          <p:cNvPr id="7" name="Foliennummernplatzhalter 6"/>
          <p:cNvSpPr>
            <a:spLocks noGrp="1"/>
          </p:cNvSpPr>
          <p:nvPr>
            <p:ph type="sldNum" sz="quarter" idx="12"/>
          </p:nvPr>
        </p:nvSpPr>
        <p:spPr/>
        <p:txBody>
          <a:bodyPr/>
          <a:lstStyle/>
          <a:p>
            <a:fld id="{CA99FDB0-F012-4A31-8250-B17A97928EF6}" type="slidenum">
              <a:rPr lang="de-DE" smtClean="0"/>
              <a:t>‹Nr.›</a:t>
            </a:fld>
            <a:endParaRPr lang="de-DE"/>
          </a:p>
        </p:txBody>
      </p:sp>
    </p:spTree>
    <p:extLst>
      <p:ext uri="{BB962C8B-B14F-4D97-AF65-F5344CB8AC3E}">
        <p14:creationId xmlns:p14="http://schemas.microsoft.com/office/powerpoint/2010/main" val="219540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C52B7F50-8205-4D37-83E3-F099AD5BBB61}" type="datetime1">
              <a:rPr lang="de-DE" smtClean="0"/>
              <a:t>16.06.2020</a:t>
            </a:fld>
            <a:endParaRPr lang="de-DE"/>
          </a:p>
        </p:txBody>
      </p:sp>
      <p:sp>
        <p:nvSpPr>
          <p:cNvPr id="6" name="Fußzeilenplatzhalter 5"/>
          <p:cNvSpPr>
            <a:spLocks noGrp="1"/>
          </p:cNvSpPr>
          <p:nvPr>
            <p:ph type="ftr" sz="quarter" idx="11"/>
          </p:nvPr>
        </p:nvSpPr>
        <p:spPr/>
        <p:txBody>
          <a:bodyPr/>
          <a:lstStyle/>
          <a:p>
            <a:r>
              <a:rPr lang="de-DE" smtClean="0"/>
              <a:t>inFUtage Digital 2020 BA Japanstudien Prof. Dr. Cornelia Reiher</a:t>
            </a:r>
            <a:endParaRPr lang="de-DE"/>
          </a:p>
        </p:txBody>
      </p:sp>
      <p:sp>
        <p:nvSpPr>
          <p:cNvPr id="7" name="Foliennummernplatzhalter 6"/>
          <p:cNvSpPr>
            <a:spLocks noGrp="1"/>
          </p:cNvSpPr>
          <p:nvPr>
            <p:ph type="sldNum" sz="quarter" idx="12"/>
          </p:nvPr>
        </p:nvSpPr>
        <p:spPr/>
        <p:txBody>
          <a:bodyPr/>
          <a:lstStyle/>
          <a:p>
            <a:fld id="{CA99FDB0-F012-4A31-8250-B17A97928EF6}" type="slidenum">
              <a:rPr lang="de-DE" smtClean="0"/>
              <a:t>‹Nr.›</a:t>
            </a:fld>
            <a:endParaRPr lang="de-DE"/>
          </a:p>
        </p:txBody>
      </p:sp>
    </p:spTree>
    <p:extLst>
      <p:ext uri="{BB962C8B-B14F-4D97-AF65-F5344CB8AC3E}">
        <p14:creationId xmlns:p14="http://schemas.microsoft.com/office/powerpoint/2010/main" val="1609640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52F26C-59B1-4926-95FD-65FD4DE98369}" type="datetime1">
              <a:rPr lang="de-DE" smtClean="0"/>
              <a:t>16.06.2020</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smtClean="0"/>
              <a:t>inFUtage Digital 2020 BA Japanstudien Prof. Dr. Cornelia Reiher</a:t>
            </a:r>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99FDB0-F012-4A31-8250-B17A97928EF6}" type="slidenum">
              <a:rPr lang="de-DE" smtClean="0"/>
              <a:t>‹Nr.›</a:t>
            </a:fld>
            <a:endParaRPr lang="de-DE"/>
          </a:p>
        </p:txBody>
      </p:sp>
    </p:spTree>
    <p:extLst>
      <p:ext uri="{BB962C8B-B14F-4D97-AF65-F5344CB8AC3E}">
        <p14:creationId xmlns:p14="http://schemas.microsoft.com/office/powerpoint/2010/main" val="23455225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15.xml.rels><?xml version="1.0" encoding="UTF-8" standalone="yes"?>
<Relationships xmlns="http://schemas.openxmlformats.org/package/2006/relationships"><Relationship Id="rId3" Type="http://schemas.openxmlformats.org/officeDocument/2006/relationships/hyperlink" Target="https://www.osa.fu-berlin.de/japanstudien/start/startseite/index.html" TargetMode="External"/><Relationship Id="rId7" Type="http://schemas.openxmlformats.org/officeDocument/2006/relationships/hyperlink" Target="https://www.fu-berlin.de/studium/index.html" TargetMode="External"/><Relationship Id="rId2" Type="http://schemas.openxmlformats.org/officeDocument/2006/relationships/hyperlink" Target="http://www.geschkult.fu-berlin.de/e/oas/japanologie/index.html" TargetMode="External"/><Relationship Id="rId1" Type="http://schemas.openxmlformats.org/officeDocument/2006/relationships/slideLayout" Target="../slideLayouts/slideLayout2.xml"/><Relationship Id="rId6" Type="http://schemas.openxmlformats.org/officeDocument/2006/relationships/hyperlink" Target="http://userpage.fu-berlin.de/~fsijapan/" TargetMode="External"/><Relationship Id="rId5" Type="http://schemas.openxmlformats.org/officeDocument/2006/relationships/hyperlink" Target="mailto:OAS-NETZ-subscribe@yahoogroups.com" TargetMode="External"/><Relationship Id="rId4" Type="http://schemas.openxmlformats.org/officeDocument/2006/relationships/hyperlink" Target="https://www.geschkult.fu-berlin.de/studium/bachelor/abv/index.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stretch>
            <a:fillRect/>
          </a:stretch>
        </p:blipFill>
        <p:spPr>
          <a:xfrm>
            <a:off x="0" y="0"/>
            <a:ext cx="12344400" cy="6938283"/>
          </a:xfrm>
          <a:prstGeom prst="rect">
            <a:avLst/>
          </a:prstGeom>
        </p:spPr>
      </p:pic>
      <p:sp>
        <p:nvSpPr>
          <p:cNvPr id="2" name="Titel 1"/>
          <p:cNvSpPr>
            <a:spLocks noGrp="1"/>
          </p:cNvSpPr>
          <p:nvPr>
            <p:ph type="ctrTitle"/>
          </p:nvPr>
        </p:nvSpPr>
        <p:spPr>
          <a:xfrm>
            <a:off x="3289852" y="2473778"/>
            <a:ext cx="4972878" cy="995363"/>
          </a:xfrm>
          <a:solidFill>
            <a:schemeClr val="bg1">
              <a:alpha val="71000"/>
            </a:schemeClr>
          </a:solidFill>
        </p:spPr>
        <p:txBody>
          <a:bodyPr>
            <a:normAutofit fontScale="90000"/>
          </a:bodyPr>
          <a:lstStyle/>
          <a:p>
            <a:r>
              <a:rPr lang="de-DE" sz="6600" b="1" dirty="0" smtClean="0">
                <a:latin typeface="+mn-lt"/>
              </a:rPr>
              <a:t>Japanstudien</a:t>
            </a:r>
            <a:endParaRPr lang="de-DE" sz="6600" b="1" dirty="0">
              <a:latin typeface="+mn-lt"/>
            </a:endParaRPr>
          </a:p>
        </p:txBody>
      </p:sp>
      <p:sp>
        <p:nvSpPr>
          <p:cNvPr id="3" name="Untertitel 2"/>
          <p:cNvSpPr>
            <a:spLocks noGrp="1"/>
          </p:cNvSpPr>
          <p:nvPr>
            <p:ph type="subTitle" idx="1"/>
          </p:nvPr>
        </p:nvSpPr>
        <p:spPr>
          <a:xfrm>
            <a:off x="4128052" y="3509962"/>
            <a:ext cx="3137452" cy="940145"/>
          </a:xfrm>
          <a:solidFill>
            <a:schemeClr val="bg1">
              <a:alpha val="59000"/>
            </a:schemeClr>
          </a:solidFill>
        </p:spPr>
        <p:txBody>
          <a:bodyPr/>
          <a:lstStyle/>
          <a:p>
            <a:r>
              <a:rPr lang="de-DE" dirty="0" err="1" smtClean="0"/>
              <a:t>inFU</a:t>
            </a:r>
            <a:r>
              <a:rPr lang="de-DE" dirty="0" smtClean="0"/>
              <a:t>-Tage 2020</a:t>
            </a:r>
          </a:p>
          <a:p>
            <a:r>
              <a:rPr lang="de-DE" dirty="0" smtClean="0"/>
              <a:t>Prof. Dr. Cornelia Reiher</a:t>
            </a:r>
            <a:endParaRPr lang="de-DE" dirty="0"/>
          </a:p>
        </p:txBody>
      </p:sp>
    </p:spTree>
    <p:extLst>
      <p:ext uri="{BB962C8B-B14F-4D97-AF65-F5344CB8AC3E}">
        <p14:creationId xmlns:p14="http://schemas.microsoft.com/office/powerpoint/2010/main" val="2995835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a:spLocks noGrp="1" noChangeArrowheads="1"/>
          </p:cNvSpPr>
          <p:nvPr>
            <p:ph type="ftr" sz="quarter" idx="10"/>
          </p:nvPr>
        </p:nvSpPr>
        <p:spPr>
          <a:ln/>
        </p:spPr>
        <p:txBody>
          <a:bodyPr/>
          <a:lstStyle/>
          <a:p>
            <a:r>
              <a:rPr lang="de-DE" smtClean="0"/>
              <a:t>inFUtage Digital 2020 BA Japanstudien Prof. Dr. Cornelia Reiher</a:t>
            </a:r>
            <a:endParaRPr lang="de-DE" dirty="0"/>
          </a:p>
        </p:txBody>
      </p:sp>
      <p:sp>
        <p:nvSpPr>
          <p:cNvPr id="67587" name="Rectangle 3"/>
          <p:cNvSpPr>
            <a:spLocks noGrp="1" noChangeArrowheads="1"/>
          </p:cNvSpPr>
          <p:nvPr>
            <p:ph type="body" idx="1"/>
          </p:nvPr>
        </p:nvSpPr>
        <p:spPr>
          <a:xfrm>
            <a:off x="1883999" y="1457943"/>
            <a:ext cx="8533176" cy="4700464"/>
          </a:xfrm>
        </p:spPr>
        <p:txBody>
          <a:bodyPr>
            <a:normAutofit/>
          </a:bodyPr>
          <a:lstStyle/>
          <a:p>
            <a:pPr marL="342900" indent="-342900">
              <a:buClr>
                <a:srgbClr val="808080"/>
              </a:buClr>
              <a:buFont typeface="Wingdings" pitchFamily="2" charset="2"/>
              <a:buChar char="§"/>
            </a:pPr>
            <a:endParaRPr lang="de-DE" dirty="0" smtClean="0"/>
          </a:p>
          <a:p>
            <a:pPr marL="342900" indent="-342900">
              <a:buClr>
                <a:srgbClr val="808080"/>
              </a:buClr>
              <a:buFont typeface="Wingdings" pitchFamily="2" charset="2"/>
              <a:buChar char="§"/>
            </a:pPr>
            <a:r>
              <a:rPr lang="de-DE" dirty="0" smtClean="0"/>
              <a:t>B.A. Japanstudien/Ostasienwissenschaften</a:t>
            </a:r>
          </a:p>
          <a:p>
            <a:pPr marL="342900" indent="-342900">
              <a:buClr>
                <a:srgbClr val="808080"/>
              </a:buClr>
              <a:buFont typeface="Wingdings" pitchFamily="2" charset="2"/>
              <a:buChar char="§"/>
            </a:pPr>
            <a:endParaRPr lang="de-DE" dirty="0" smtClean="0"/>
          </a:p>
          <a:p>
            <a:pPr marL="342900" indent="-342900">
              <a:buClr>
                <a:srgbClr val="808080"/>
              </a:buClr>
              <a:buFont typeface="Wingdings" pitchFamily="2" charset="2"/>
              <a:buChar char="§"/>
            </a:pPr>
            <a:r>
              <a:rPr lang="de-DE" dirty="0" smtClean="0"/>
              <a:t>Integrierte Japanstudien</a:t>
            </a:r>
          </a:p>
          <a:p>
            <a:pPr marL="342900" indent="-342900">
              <a:buClr>
                <a:srgbClr val="808080"/>
              </a:buClr>
              <a:buFont typeface="Wingdings" pitchFamily="2" charset="2"/>
              <a:buChar char="§"/>
            </a:pPr>
            <a:endParaRPr lang="de-DE" dirty="0" smtClean="0"/>
          </a:p>
          <a:p>
            <a:pPr marL="342900" indent="-342900">
              <a:buClr>
                <a:srgbClr val="808080"/>
              </a:buClr>
              <a:buFont typeface="Wingdings" pitchFamily="2" charset="2"/>
              <a:buChar char="§"/>
            </a:pPr>
            <a:r>
              <a:rPr lang="de-DE" dirty="0" smtClean="0"/>
              <a:t>60 LP Japanstudien</a:t>
            </a:r>
          </a:p>
          <a:p>
            <a:pPr marL="342900" indent="-342900">
              <a:buClr>
                <a:srgbClr val="808080"/>
              </a:buClr>
              <a:buFont typeface="Wingdings" pitchFamily="2" charset="2"/>
              <a:buChar char="§"/>
            </a:pPr>
            <a:endParaRPr lang="de-DE" dirty="0" smtClean="0"/>
          </a:p>
          <a:p>
            <a:pPr marL="342900" indent="-342900">
              <a:buClr>
                <a:srgbClr val="808080"/>
              </a:buClr>
              <a:buFont typeface="Wingdings" pitchFamily="2" charset="2"/>
              <a:buChar char="§"/>
            </a:pPr>
            <a:r>
              <a:rPr lang="de-DE" dirty="0" smtClean="0"/>
              <a:t>30 LP Japanstudien</a:t>
            </a:r>
          </a:p>
          <a:p>
            <a:pPr marL="342900" indent="-342900">
              <a:buClr>
                <a:srgbClr val="808080"/>
              </a:buClr>
              <a:buFont typeface="Wingdings" pitchFamily="2" charset="2"/>
              <a:buChar char="§"/>
            </a:pPr>
            <a:endParaRPr lang="de-DE" dirty="0" smtClean="0"/>
          </a:p>
          <a:p>
            <a:pPr marL="342900" indent="-342900">
              <a:buClr>
                <a:srgbClr val="808080"/>
              </a:buClr>
              <a:buFont typeface="Wingdings" pitchFamily="2" charset="2"/>
              <a:buChar char="§"/>
            </a:pPr>
            <a:endParaRPr lang="de-DE" dirty="0" smtClean="0"/>
          </a:p>
        </p:txBody>
      </p:sp>
      <p:sp>
        <p:nvSpPr>
          <p:cNvPr id="5" name="Titel 7"/>
          <p:cNvSpPr txBox="1">
            <a:spLocks/>
          </p:cNvSpPr>
          <p:nvPr/>
        </p:nvSpPr>
        <p:spPr bwMode="auto">
          <a:xfrm>
            <a:off x="1883999" y="1260000"/>
            <a:ext cx="8496000" cy="0"/>
          </a:xfrm>
          <a:prstGeom prst="rect">
            <a:avLst/>
          </a:prstGeom>
          <a:noFill/>
          <a:ln w="63500" cmpd="sng">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0"/>
            </a:gradFill>
            <a:miter lim="800000"/>
            <a:headEnd/>
            <a:tailEnd/>
          </a:ln>
        </p:spPr>
        <p:txBody>
          <a:bodyPr vert="horz" wrap="square" lIns="0" tIns="0" rIns="0" bIns="432000" numCol="1" anchor="ctr" anchorCtr="0" compatLnSpc="1">
            <a:prstTxWarp prst="textNoShape">
              <a:avLst/>
            </a:prstTxWarp>
          </a:bodyPr>
          <a:lstStyle>
            <a:lvl1pPr algn="l" rtl="0" eaLnBrk="1" fontAlgn="base" hangingPunct="1">
              <a:lnSpc>
                <a:spcPct val="85000"/>
              </a:lnSpc>
              <a:spcBef>
                <a:spcPct val="0"/>
              </a:spcBef>
              <a:spcAft>
                <a:spcPct val="0"/>
              </a:spcAft>
              <a:defRPr sz="3000" b="1">
                <a:solidFill>
                  <a:srgbClr val="003366"/>
                </a:solidFill>
                <a:latin typeface="+mj-lt"/>
                <a:ea typeface="+mj-ea"/>
                <a:cs typeface="+mj-cs"/>
              </a:defRPr>
            </a:lvl1pPr>
            <a:lvl2pPr algn="l" rtl="0" eaLnBrk="1" fontAlgn="base" hangingPunct="1">
              <a:lnSpc>
                <a:spcPct val="85000"/>
              </a:lnSpc>
              <a:spcBef>
                <a:spcPct val="0"/>
              </a:spcBef>
              <a:spcAft>
                <a:spcPct val="0"/>
              </a:spcAft>
              <a:defRPr sz="3000" b="1">
                <a:solidFill>
                  <a:srgbClr val="003366"/>
                </a:solidFill>
                <a:latin typeface="Arial" charset="0"/>
              </a:defRPr>
            </a:lvl2pPr>
            <a:lvl3pPr algn="l" rtl="0" eaLnBrk="1" fontAlgn="base" hangingPunct="1">
              <a:lnSpc>
                <a:spcPct val="85000"/>
              </a:lnSpc>
              <a:spcBef>
                <a:spcPct val="0"/>
              </a:spcBef>
              <a:spcAft>
                <a:spcPct val="0"/>
              </a:spcAft>
              <a:defRPr sz="3000" b="1">
                <a:solidFill>
                  <a:srgbClr val="003366"/>
                </a:solidFill>
                <a:latin typeface="Arial" charset="0"/>
              </a:defRPr>
            </a:lvl3pPr>
            <a:lvl4pPr algn="l" rtl="0" eaLnBrk="1" fontAlgn="base" hangingPunct="1">
              <a:lnSpc>
                <a:spcPct val="85000"/>
              </a:lnSpc>
              <a:spcBef>
                <a:spcPct val="0"/>
              </a:spcBef>
              <a:spcAft>
                <a:spcPct val="0"/>
              </a:spcAft>
              <a:defRPr sz="3000" b="1">
                <a:solidFill>
                  <a:srgbClr val="003366"/>
                </a:solidFill>
                <a:latin typeface="Arial" charset="0"/>
              </a:defRPr>
            </a:lvl4pPr>
            <a:lvl5pPr algn="l" rtl="0" eaLnBrk="1" fontAlgn="base" hangingPunct="1">
              <a:lnSpc>
                <a:spcPct val="85000"/>
              </a:lnSpc>
              <a:spcBef>
                <a:spcPct val="0"/>
              </a:spcBef>
              <a:spcAft>
                <a:spcPct val="0"/>
              </a:spcAft>
              <a:defRPr sz="3000" b="1">
                <a:solidFill>
                  <a:srgbClr val="003366"/>
                </a:solidFill>
                <a:latin typeface="Arial" charset="0"/>
              </a:defRPr>
            </a:lvl5pPr>
            <a:lvl6pPr marL="457200" algn="l" rtl="0" eaLnBrk="1" fontAlgn="base" hangingPunct="1">
              <a:lnSpc>
                <a:spcPct val="85000"/>
              </a:lnSpc>
              <a:spcBef>
                <a:spcPct val="0"/>
              </a:spcBef>
              <a:spcAft>
                <a:spcPct val="0"/>
              </a:spcAft>
              <a:defRPr sz="3000" b="1">
                <a:solidFill>
                  <a:srgbClr val="003366"/>
                </a:solidFill>
                <a:latin typeface="Arial" charset="0"/>
              </a:defRPr>
            </a:lvl6pPr>
            <a:lvl7pPr marL="914400" algn="l" rtl="0" eaLnBrk="1" fontAlgn="base" hangingPunct="1">
              <a:lnSpc>
                <a:spcPct val="85000"/>
              </a:lnSpc>
              <a:spcBef>
                <a:spcPct val="0"/>
              </a:spcBef>
              <a:spcAft>
                <a:spcPct val="0"/>
              </a:spcAft>
              <a:defRPr sz="3000" b="1">
                <a:solidFill>
                  <a:srgbClr val="003366"/>
                </a:solidFill>
                <a:latin typeface="Arial" charset="0"/>
              </a:defRPr>
            </a:lvl7pPr>
            <a:lvl8pPr marL="1371600" algn="l" rtl="0" eaLnBrk="1" fontAlgn="base" hangingPunct="1">
              <a:lnSpc>
                <a:spcPct val="85000"/>
              </a:lnSpc>
              <a:spcBef>
                <a:spcPct val="0"/>
              </a:spcBef>
              <a:spcAft>
                <a:spcPct val="0"/>
              </a:spcAft>
              <a:defRPr sz="3000" b="1">
                <a:solidFill>
                  <a:srgbClr val="003366"/>
                </a:solidFill>
                <a:latin typeface="Arial" charset="0"/>
              </a:defRPr>
            </a:lvl8pPr>
            <a:lvl9pPr marL="1828800" algn="l" rtl="0" eaLnBrk="1" fontAlgn="base" hangingPunct="1">
              <a:lnSpc>
                <a:spcPct val="85000"/>
              </a:lnSpc>
              <a:spcBef>
                <a:spcPct val="0"/>
              </a:spcBef>
              <a:spcAft>
                <a:spcPct val="0"/>
              </a:spcAft>
              <a:defRPr sz="3000" b="1">
                <a:solidFill>
                  <a:srgbClr val="003366"/>
                </a:solidFill>
                <a:latin typeface="Arial" charset="0"/>
              </a:defRPr>
            </a:lvl9pPr>
          </a:lstStyle>
          <a:p>
            <a:r>
              <a:rPr lang="de-DE" dirty="0" smtClean="0"/>
              <a:t>Studiengänge</a:t>
            </a:r>
            <a:endParaRPr lang="de-DE" dirty="0"/>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6104" y="5892275"/>
            <a:ext cx="749990" cy="749990"/>
          </a:xfrm>
          <a:prstGeom prst="rect">
            <a:avLst/>
          </a:prstGeom>
        </p:spPr>
      </p:pic>
    </p:spTree>
    <p:extLst>
      <p:ext uri="{BB962C8B-B14F-4D97-AF65-F5344CB8AC3E}">
        <p14:creationId xmlns:p14="http://schemas.microsoft.com/office/powerpoint/2010/main" val="3806774962"/>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a:spLocks noGrp="1" noChangeArrowheads="1"/>
          </p:cNvSpPr>
          <p:nvPr>
            <p:ph type="ftr" sz="quarter" idx="10"/>
          </p:nvPr>
        </p:nvSpPr>
        <p:spPr>
          <a:ln/>
        </p:spPr>
        <p:txBody>
          <a:bodyPr/>
          <a:lstStyle/>
          <a:p>
            <a:r>
              <a:rPr lang="de-DE" smtClean="0"/>
              <a:t>inFUtage Digital 2020 BA Japanstudien Prof. Dr. Cornelia Reiher</a:t>
            </a:r>
            <a:endParaRPr lang="de-DE" dirty="0"/>
          </a:p>
        </p:txBody>
      </p:sp>
      <p:sp>
        <p:nvSpPr>
          <p:cNvPr id="67587" name="Rectangle 3"/>
          <p:cNvSpPr>
            <a:spLocks noGrp="1" noChangeArrowheads="1"/>
          </p:cNvSpPr>
          <p:nvPr>
            <p:ph type="body" idx="1"/>
          </p:nvPr>
        </p:nvSpPr>
        <p:spPr>
          <a:xfrm>
            <a:off x="1883999" y="1457943"/>
            <a:ext cx="8533176" cy="4700464"/>
          </a:xfrm>
        </p:spPr>
        <p:txBody>
          <a:bodyPr>
            <a:normAutofit fontScale="92500" lnSpcReduction="10000"/>
          </a:bodyPr>
          <a:lstStyle/>
          <a:p>
            <a:pPr marL="342900" indent="-342900">
              <a:buClr>
                <a:srgbClr val="808080"/>
              </a:buClr>
              <a:buFont typeface="Wingdings" pitchFamily="2" charset="2"/>
              <a:buChar char="§"/>
            </a:pPr>
            <a:endParaRPr lang="de-DE" dirty="0" smtClean="0"/>
          </a:p>
          <a:p>
            <a:pPr marL="342900" indent="-342900">
              <a:buClr>
                <a:srgbClr val="808080"/>
              </a:buClr>
              <a:buFont typeface="Wingdings" pitchFamily="2" charset="2"/>
              <a:buChar char="§"/>
            </a:pPr>
            <a:r>
              <a:rPr lang="de-DE" dirty="0" smtClean="0"/>
              <a:t>Regelstudienzeit</a:t>
            </a:r>
            <a:r>
              <a:rPr lang="de-DE" dirty="0"/>
              <a:t>: 6 </a:t>
            </a:r>
            <a:r>
              <a:rPr lang="de-DE" dirty="0" smtClean="0"/>
              <a:t>Semester 					              (bei Zulassung für Integrierte Japanstudien 8 Semester)</a:t>
            </a:r>
            <a:endParaRPr lang="de-DE" dirty="0"/>
          </a:p>
          <a:p>
            <a:pPr marL="342900" indent="-342900">
              <a:buClr>
                <a:srgbClr val="808080"/>
              </a:buClr>
              <a:buFont typeface="Wingdings" pitchFamily="2" charset="2"/>
              <a:buChar char="§"/>
            </a:pPr>
            <a:endParaRPr lang="de-DE" dirty="0"/>
          </a:p>
          <a:p>
            <a:pPr marL="342900" indent="-342900">
              <a:buClr>
                <a:srgbClr val="808080"/>
              </a:buClr>
              <a:buFont typeface="Wingdings" pitchFamily="2" charset="2"/>
              <a:buChar char="§"/>
            </a:pPr>
            <a:r>
              <a:rPr lang="de-DE" dirty="0"/>
              <a:t>Schwerpunkt = modernes Japan</a:t>
            </a:r>
          </a:p>
          <a:p>
            <a:pPr marL="342900" indent="-342900">
              <a:buClr>
                <a:srgbClr val="808080"/>
              </a:buClr>
              <a:buFont typeface="Wingdings" pitchFamily="2" charset="2"/>
              <a:buChar char="§"/>
            </a:pPr>
            <a:endParaRPr lang="de-DE" dirty="0"/>
          </a:p>
          <a:p>
            <a:pPr marL="342900" indent="-342900">
              <a:buClr>
                <a:srgbClr val="808080"/>
              </a:buClr>
              <a:buFont typeface="Wingdings" pitchFamily="2" charset="2"/>
              <a:buChar char="§"/>
            </a:pPr>
            <a:r>
              <a:rPr lang="de-DE" dirty="0"/>
              <a:t>Sprachausbildung zentral und Grundlage; wichtig: sehr gute Englischkenntnisse!</a:t>
            </a:r>
          </a:p>
          <a:p>
            <a:pPr marL="342900" indent="-342900">
              <a:buClr>
                <a:srgbClr val="808080"/>
              </a:buClr>
              <a:buFont typeface="Wingdings" pitchFamily="2" charset="2"/>
              <a:buChar char="§"/>
            </a:pPr>
            <a:endParaRPr lang="de-DE" dirty="0"/>
          </a:p>
          <a:p>
            <a:pPr marL="342900" indent="-342900">
              <a:buClr>
                <a:srgbClr val="808080"/>
              </a:buClr>
              <a:buFont typeface="Wingdings" pitchFamily="2" charset="2"/>
              <a:buChar char="§"/>
            </a:pPr>
            <a:r>
              <a:rPr lang="de-DE" dirty="0"/>
              <a:t>Teil der Regionalstudien: ein Fach, keine Disziplin</a:t>
            </a:r>
          </a:p>
          <a:p>
            <a:pPr marL="698500" lvl="1" indent="-342900">
              <a:buClr>
                <a:srgbClr val="808080"/>
              </a:buClr>
              <a:buFont typeface="Wingdings" pitchFamily="2" charset="2"/>
              <a:buChar char="§"/>
            </a:pPr>
            <a:r>
              <a:rPr lang="de-DE" dirty="0"/>
              <a:t>Japanbezogenes Wissen vermittelt</a:t>
            </a:r>
          </a:p>
          <a:p>
            <a:pPr marL="342900" indent="-342900">
              <a:buClr>
                <a:srgbClr val="808080"/>
              </a:buClr>
              <a:buFont typeface="Wingdings" pitchFamily="2" charset="2"/>
              <a:buChar char="§"/>
            </a:pPr>
            <a:endParaRPr lang="de-DE" dirty="0" smtClean="0"/>
          </a:p>
          <a:p>
            <a:pPr marL="342900" indent="-342900">
              <a:buClr>
                <a:srgbClr val="808080"/>
              </a:buClr>
              <a:buFont typeface="Wingdings" pitchFamily="2" charset="2"/>
              <a:buChar char="§"/>
            </a:pPr>
            <a:endParaRPr lang="de-DE" dirty="0" smtClean="0"/>
          </a:p>
        </p:txBody>
      </p:sp>
      <p:sp>
        <p:nvSpPr>
          <p:cNvPr id="5" name="Titel 7"/>
          <p:cNvSpPr txBox="1">
            <a:spLocks/>
          </p:cNvSpPr>
          <p:nvPr/>
        </p:nvSpPr>
        <p:spPr bwMode="auto">
          <a:xfrm>
            <a:off x="1883999" y="1260000"/>
            <a:ext cx="8496000" cy="0"/>
          </a:xfrm>
          <a:prstGeom prst="rect">
            <a:avLst/>
          </a:prstGeom>
          <a:noFill/>
          <a:ln w="63500" cmpd="sng">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0"/>
            </a:gradFill>
            <a:miter lim="800000"/>
            <a:headEnd/>
            <a:tailEnd/>
          </a:ln>
        </p:spPr>
        <p:txBody>
          <a:bodyPr vert="horz" wrap="square" lIns="0" tIns="0" rIns="0" bIns="432000" numCol="1" anchor="ctr" anchorCtr="0" compatLnSpc="1">
            <a:prstTxWarp prst="textNoShape">
              <a:avLst/>
            </a:prstTxWarp>
          </a:bodyPr>
          <a:lstStyle>
            <a:lvl1pPr algn="l" rtl="0" eaLnBrk="1" fontAlgn="base" hangingPunct="1">
              <a:lnSpc>
                <a:spcPct val="85000"/>
              </a:lnSpc>
              <a:spcBef>
                <a:spcPct val="0"/>
              </a:spcBef>
              <a:spcAft>
                <a:spcPct val="0"/>
              </a:spcAft>
              <a:defRPr sz="3000" b="1">
                <a:solidFill>
                  <a:srgbClr val="003366"/>
                </a:solidFill>
                <a:latin typeface="+mj-lt"/>
                <a:ea typeface="+mj-ea"/>
                <a:cs typeface="+mj-cs"/>
              </a:defRPr>
            </a:lvl1pPr>
            <a:lvl2pPr algn="l" rtl="0" eaLnBrk="1" fontAlgn="base" hangingPunct="1">
              <a:lnSpc>
                <a:spcPct val="85000"/>
              </a:lnSpc>
              <a:spcBef>
                <a:spcPct val="0"/>
              </a:spcBef>
              <a:spcAft>
                <a:spcPct val="0"/>
              </a:spcAft>
              <a:defRPr sz="3000" b="1">
                <a:solidFill>
                  <a:srgbClr val="003366"/>
                </a:solidFill>
                <a:latin typeface="Arial" charset="0"/>
              </a:defRPr>
            </a:lvl2pPr>
            <a:lvl3pPr algn="l" rtl="0" eaLnBrk="1" fontAlgn="base" hangingPunct="1">
              <a:lnSpc>
                <a:spcPct val="85000"/>
              </a:lnSpc>
              <a:spcBef>
                <a:spcPct val="0"/>
              </a:spcBef>
              <a:spcAft>
                <a:spcPct val="0"/>
              </a:spcAft>
              <a:defRPr sz="3000" b="1">
                <a:solidFill>
                  <a:srgbClr val="003366"/>
                </a:solidFill>
                <a:latin typeface="Arial" charset="0"/>
              </a:defRPr>
            </a:lvl3pPr>
            <a:lvl4pPr algn="l" rtl="0" eaLnBrk="1" fontAlgn="base" hangingPunct="1">
              <a:lnSpc>
                <a:spcPct val="85000"/>
              </a:lnSpc>
              <a:spcBef>
                <a:spcPct val="0"/>
              </a:spcBef>
              <a:spcAft>
                <a:spcPct val="0"/>
              </a:spcAft>
              <a:defRPr sz="3000" b="1">
                <a:solidFill>
                  <a:srgbClr val="003366"/>
                </a:solidFill>
                <a:latin typeface="Arial" charset="0"/>
              </a:defRPr>
            </a:lvl4pPr>
            <a:lvl5pPr algn="l" rtl="0" eaLnBrk="1" fontAlgn="base" hangingPunct="1">
              <a:lnSpc>
                <a:spcPct val="85000"/>
              </a:lnSpc>
              <a:spcBef>
                <a:spcPct val="0"/>
              </a:spcBef>
              <a:spcAft>
                <a:spcPct val="0"/>
              </a:spcAft>
              <a:defRPr sz="3000" b="1">
                <a:solidFill>
                  <a:srgbClr val="003366"/>
                </a:solidFill>
                <a:latin typeface="Arial" charset="0"/>
              </a:defRPr>
            </a:lvl5pPr>
            <a:lvl6pPr marL="457200" algn="l" rtl="0" eaLnBrk="1" fontAlgn="base" hangingPunct="1">
              <a:lnSpc>
                <a:spcPct val="85000"/>
              </a:lnSpc>
              <a:spcBef>
                <a:spcPct val="0"/>
              </a:spcBef>
              <a:spcAft>
                <a:spcPct val="0"/>
              </a:spcAft>
              <a:defRPr sz="3000" b="1">
                <a:solidFill>
                  <a:srgbClr val="003366"/>
                </a:solidFill>
                <a:latin typeface="Arial" charset="0"/>
              </a:defRPr>
            </a:lvl6pPr>
            <a:lvl7pPr marL="914400" algn="l" rtl="0" eaLnBrk="1" fontAlgn="base" hangingPunct="1">
              <a:lnSpc>
                <a:spcPct val="85000"/>
              </a:lnSpc>
              <a:spcBef>
                <a:spcPct val="0"/>
              </a:spcBef>
              <a:spcAft>
                <a:spcPct val="0"/>
              </a:spcAft>
              <a:defRPr sz="3000" b="1">
                <a:solidFill>
                  <a:srgbClr val="003366"/>
                </a:solidFill>
                <a:latin typeface="Arial" charset="0"/>
              </a:defRPr>
            </a:lvl7pPr>
            <a:lvl8pPr marL="1371600" algn="l" rtl="0" eaLnBrk="1" fontAlgn="base" hangingPunct="1">
              <a:lnSpc>
                <a:spcPct val="85000"/>
              </a:lnSpc>
              <a:spcBef>
                <a:spcPct val="0"/>
              </a:spcBef>
              <a:spcAft>
                <a:spcPct val="0"/>
              </a:spcAft>
              <a:defRPr sz="3000" b="1">
                <a:solidFill>
                  <a:srgbClr val="003366"/>
                </a:solidFill>
                <a:latin typeface="Arial" charset="0"/>
              </a:defRPr>
            </a:lvl8pPr>
            <a:lvl9pPr marL="1828800" algn="l" rtl="0" eaLnBrk="1" fontAlgn="base" hangingPunct="1">
              <a:lnSpc>
                <a:spcPct val="85000"/>
              </a:lnSpc>
              <a:spcBef>
                <a:spcPct val="0"/>
              </a:spcBef>
              <a:spcAft>
                <a:spcPct val="0"/>
              </a:spcAft>
              <a:defRPr sz="3000" b="1">
                <a:solidFill>
                  <a:srgbClr val="003366"/>
                </a:solidFill>
                <a:latin typeface="Arial" charset="0"/>
              </a:defRPr>
            </a:lvl9pPr>
          </a:lstStyle>
          <a:p>
            <a:r>
              <a:rPr lang="de-DE" dirty="0"/>
              <a:t>B.A. Japanstudien / Ostasienwissenschaften</a:t>
            </a:r>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6104" y="5892275"/>
            <a:ext cx="749990" cy="749990"/>
          </a:xfrm>
          <a:prstGeom prst="rect">
            <a:avLst/>
          </a:prstGeom>
        </p:spPr>
      </p:pic>
    </p:spTree>
    <p:extLst>
      <p:ext uri="{BB962C8B-B14F-4D97-AF65-F5344CB8AC3E}">
        <p14:creationId xmlns:p14="http://schemas.microsoft.com/office/powerpoint/2010/main" val="424103360"/>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a:spLocks noGrp="1" noChangeArrowheads="1"/>
          </p:cNvSpPr>
          <p:nvPr>
            <p:ph type="ftr" sz="quarter" idx="10"/>
          </p:nvPr>
        </p:nvSpPr>
        <p:spPr>
          <a:ln/>
        </p:spPr>
        <p:txBody>
          <a:bodyPr/>
          <a:lstStyle/>
          <a:p>
            <a:r>
              <a:rPr lang="de-DE" smtClean="0"/>
              <a:t>inFUtage Digital 2020 BA Japanstudien Prof. Dr. Cornelia Reiher</a:t>
            </a:r>
            <a:endParaRPr lang="de-DE" dirty="0"/>
          </a:p>
        </p:txBody>
      </p:sp>
      <p:sp>
        <p:nvSpPr>
          <p:cNvPr id="67587" name="Rectangle 3"/>
          <p:cNvSpPr>
            <a:spLocks noGrp="1" noChangeArrowheads="1"/>
          </p:cNvSpPr>
          <p:nvPr>
            <p:ph type="body" idx="1"/>
          </p:nvPr>
        </p:nvSpPr>
        <p:spPr>
          <a:xfrm>
            <a:off x="397565" y="1260000"/>
            <a:ext cx="10793896" cy="5221763"/>
          </a:xfrm>
        </p:spPr>
        <p:txBody>
          <a:bodyPr>
            <a:normAutofit fontScale="85000" lnSpcReduction="20000"/>
          </a:bodyPr>
          <a:lstStyle/>
          <a:p>
            <a:pPr marL="342900" indent="-342900">
              <a:buClr>
                <a:srgbClr val="808080"/>
              </a:buClr>
              <a:buFont typeface="Wingdings" pitchFamily="2" charset="2"/>
              <a:buChar char="§"/>
            </a:pPr>
            <a:endParaRPr lang="de-DE" dirty="0" smtClean="0"/>
          </a:p>
          <a:p>
            <a:pPr marL="342900" indent="-342900">
              <a:buClr>
                <a:srgbClr val="808080"/>
              </a:buClr>
              <a:buFont typeface="Wingdings" pitchFamily="2" charset="2"/>
              <a:buChar char="§"/>
            </a:pPr>
            <a:r>
              <a:rPr lang="de-DE" dirty="0"/>
              <a:t>Japanische Sprachkenntnisse</a:t>
            </a:r>
          </a:p>
          <a:p>
            <a:pPr marL="698500" lvl="1" indent="-342900">
              <a:buClr>
                <a:srgbClr val="808080"/>
              </a:buClr>
              <a:buFont typeface="Wingdings" pitchFamily="2" charset="2"/>
              <a:buChar char="§"/>
            </a:pPr>
            <a:r>
              <a:rPr lang="de-DE" dirty="0"/>
              <a:t>Moderne Grammatik und wahlweise klassische Grammatik</a:t>
            </a:r>
          </a:p>
          <a:p>
            <a:pPr marL="698500" lvl="1" indent="-342900">
              <a:buClr>
                <a:srgbClr val="808080"/>
              </a:buClr>
              <a:buFont typeface="Wingdings" pitchFamily="2" charset="2"/>
              <a:buChar char="§"/>
            </a:pPr>
            <a:r>
              <a:rPr lang="de-DE" dirty="0"/>
              <a:t>Grundlagen für </a:t>
            </a:r>
            <a:r>
              <a:rPr lang="de-DE" dirty="0" smtClean="0"/>
              <a:t>alltäglichen </a:t>
            </a:r>
            <a:r>
              <a:rPr lang="de-DE" dirty="0"/>
              <a:t>Umgang (Schrift und Wort)</a:t>
            </a:r>
          </a:p>
          <a:p>
            <a:pPr marL="698500" lvl="1" indent="-342900">
              <a:buClr>
                <a:srgbClr val="808080"/>
              </a:buClr>
              <a:buFont typeface="Wingdings" pitchFamily="2" charset="2"/>
              <a:buChar char="§"/>
            </a:pPr>
            <a:r>
              <a:rPr lang="de-DE" dirty="0"/>
              <a:t>Verstehen von Fachtexten</a:t>
            </a:r>
          </a:p>
          <a:p>
            <a:pPr marL="342900" indent="-342900">
              <a:buClr>
                <a:srgbClr val="808080"/>
              </a:buClr>
              <a:buFont typeface="Wingdings" pitchFamily="2" charset="2"/>
              <a:buChar char="§"/>
            </a:pPr>
            <a:endParaRPr lang="de-DE" dirty="0"/>
          </a:p>
          <a:p>
            <a:pPr marL="342900" indent="-342900">
              <a:buClr>
                <a:srgbClr val="808080"/>
              </a:buClr>
              <a:buFont typeface="Wingdings" pitchFamily="2" charset="2"/>
              <a:buChar char="§"/>
            </a:pPr>
            <a:r>
              <a:rPr lang="de-DE" dirty="0"/>
              <a:t>Historische, gesellschaftliche und kulturelle Grundkenntnisse Japans und Ostasiens (Japan- und Ostasienkunde</a:t>
            </a:r>
            <a:r>
              <a:rPr lang="de-DE" dirty="0" smtClean="0"/>
              <a:t>)</a:t>
            </a:r>
          </a:p>
          <a:p>
            <a:pPr marL="342900" indent="-342900">
              <a:buClr>
                <a:srgbClr val="808080"/>
              </a:buClr>
              <a:buFont typeface="Wingdings" pitchFamily="2" charset="2"/>
              <a:buChar char="§"/>
            </a:pPr>
            <a:endParaRPr lang="de-DE" dirty="0"/>
          </a:p>
          <a:p>
            <a:pPr marL="342900" indent="-342900">
              <a:buClr>
                <a:srgbClr val="808080"/>
              </a:buClr>
              <a:buFont typeface="Wingdings" pitchFamily="2" charset="2"/>
              <a:buChar char="§"/>
            </a:pPr>
            <a:r>
              <a:rPr lang="de-DE" dirty="0" smtClean="0"/>
              <a:t>Vertiefung in einem Schwerpunktbereich (</a:t>
            </a:r>
            <a:r>
              <a:rPr lang="de-DE" dirty="0" err="1" smtClean="0"/>
              <a:t>Sozialwiss</a:t>
            </a:r>
            <a:r>
              <a:rPr lang="de-DE" dirty="0" smtClean="0"/>
              <a:t>., </a:t>
            </a:r>
            <a:r>
              <a:rPr lang="de-DE" dirty="0" err="1" smtClean="0"/>
              <a:t>Kulturwiss</a:t>
            </a:r>
            <a:r>
              <a:rPr lang="de-DE" dirty="0" smtClean="0"/>
              <a:t>., Geschichte)</a:t>
            </a:r>
            <a:endParaRPr lang="de-DE" dirty="0"/>
          </a:p>
          <a:p>
            <a:pPr marL="342900" indent="-342900">
              <a:buClr>
                <a:srgbClr val="808080"/>
              </a:buClr>
              <a:buFont typeface="Wingdings" pitchFamily="2" charset="2"/>
              <a:buChar char="§"/>
            </a:pPr>
            <a:endParaRPr lang="de-DE" dirty="0"/>
          </a:p>
          <a:p>
            <a:pPr marL="342900" indent="-342900">
              <a:buClr>
                <a:srgbClr val="808080"/>
              </a:buClr>
              <a:buFont typeface="Wingdings" pitchFamily="2" charset="2"/>
              <a:buChar char="§"/>
            </a:pPr>
            <a:r>
              <a:rPr lang="de-DE" dirty="0"/>
              <a:t>Wissenschaftliches Arbeiten (Vorträge halten, wissenschaftliche Texte lesen und schreiben)</a:t>
            </a:r>
          </a:p>
          <a:p>
            <a:pPr marL="342900" indent="-342900">
              <a:buClr>
                <a:srgbClr val="808080"/>
              </a:buClr>
              <a:buFont typeface="Wingdings" pitchFamily="2" charset="2"/>
              <a:buChar char="§"/>
            </a:pPr>
            <a:endParaRPr lang="de-DE" dirty="0"/>
          </a:p>
          <a:p>
            <a:pPr marL="342900" indent="-342900">
              <a:buClr>
                <a:srgbClr val="808080"/>
              </a:buClr>
              <a:buFont typeface="Wingdings" pitchFamily="2" charset="2"/>
              <a:buChar char="§"/>
            </a:pPr>
            <a:r>
              <a:rPr lang="de-DE" dirty="0"/>
              <a:t>Berufsbezogene Qualifikationen (Allgemeine Berufsvorbereitung, ABV</a:t>
            </a:r>
            <a:r>
              <a:rPr lang="de-DE" dirty="0" smtClean="0"/>
              <a:t>)</a:t>
            </a:r>
            <a:endParaRPr lang="de-DE" dirty="0"/>
          </a:p>
        </p:txBody>
      </p:sp>
      <p:sp>
        <p:nvSpPr>
          <p:cNvPr id="5" name="Titel 7"/>
          <p:cNvSpPr txBox="1">
            <a:spLocks/>
          </p:cNvSpPr>
          <p:nvPr/>
        </p:nvSpPr>
        <p:spPr bwMode="auto">
          <a:xfrm>
            <a:off x="1883999" y="1260000"/>
            <a:ext cx="8496000" cy="0"/>
          </a:xfrm>
          <a:prstGeom prst="rect">
            <a:avLst/>
          </a:prstGeom>
          <a:noFill/>
          <a:ln w="63500" cmpd="sng">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0"/>
            </a:gradFill>
            <a:miter lim="800000"/>
            <a:headEnd/>
            <a:tailEnd/>
          </a:ln>
        </p:spPr>
        <p:txBody>
          <a:bodyPr vert="horz" wrap="square" lIns="0" tIns="0" rIns="0" bIns="432000" numCol="1" anchor="ctr" anchorCtr="0" compatLnSpc="1">
            <a:prstTxWarp prst="textNoShape">
              <a:avLst/>
            </a:prstTxWarp>
          </a:bodyPr>
          <a:lstStyle>
            <a:lvl1pPr algn="l" rtl="0" eaLnBrk="1" fontAlgn="base" hangingPunct="1">
              <a:lnSpc>
                <a:spcPct val="85000"/>
              </a:lnSpc>
              <a:spcBef>
                <a:spcPct val="0"/>
              </a:spcBef>
              <a:spcAft>
                <a:spcPct val="0"/>
              </a:spcAft>
              <a:defRPr sz="3000" b="1">
                <a:solidFill>
                  <a:srgbClr val="003366"/>
                </a:solidFill>
                <a:latin typeface="+mj-lt"/>
                <a:ea typeface="+mj-ea"/>
                <a:cs typeface="+mj-cs"/>
              </a:defRPr>
            </a:lvl1pPr>
            <a:lvl2pPr algn="l" rtl="0" eaLnBrk="1" fontAlgn="base" hangingPunct="1">
              <a:lnSpc>
                <a:spcPct val="85000"/>
              </a:lnSpc>
              <a:spcBef>
                <a:spcPct val="0"/>
              </a:spcBef>
              <a:spcAft>
                <a:spcPct val="0"/>
              </a:spcAft>
              <a:defRPr sz="3000" b="1">
                <a:solidFill>
                  <a:srgbClr val="003366"/>
                </a:solidFill>
                <a:latin typeface="Arial" charset="0"/>
              </a:defRPr>
            </a:lvl2pPr>
            <a:lvl3pPr algn="l" rtl="0" eaLnBrk="1" fontAlgn="base" hangingPunct="1">
              <a:lnSpc>
                <a:spcPct val="85000"/>
              </a:lnSpc>
              <a:spcBef>
                <a:spcPct val="0"/>
              </a:spcBef>
              <a:spcAft>
                <a:spcPct val="0"/>
              </a:spcAft>
              <a:defRPr sz="3000" b="1">
                <a:solidFill>
                  <a:srgbClr val="003366"/>
                </a:solidFill>
                <a:latin typeface="Arial" charset="0"/>
              </a:defRPr>
            </a:lvl3pPr>
            <a:lvl4pPr algn="l" rtl="0" eaLnBrk="1" fontAlgn="base" hangingPunct="1">
              <a:lnSpc>
                <a:spcPct val="85000"/>
              </a:lnSpc>
              <a:spcBef>
                <a:spcPct val="0"/>
              </a:spcBef>
              <a:spcAft>
                <a:spcPct val="0"/>
              </a:spcAft>
              <a:defRPr sz="3000" b="1">
                <a:solidFill>
                  <a:srgbClr val="003366"/>
                </a:solidFill>
                <a:latin typeface="Arial" charset="0"/>
              </a:defRPr>
            </a:lvl4pPr>
            <a:lvl5pPr algn="l" rtl="0" eaLnBrk="1" fontAlgn="base" hangingPunct="1">
              <a:lnSpc>
                <a:spcPct val="85000"/>
              </a:lnSpc>
              <a:spcBef>
                <a:spcPct val="0"/>
              </a:spcBef>
              <a:spcAft>
                <a:spcPct val="0"/>
              </a:spcAft>
              <a:defRPr sz="3000" b="1">
                <a:solidFill>
                  <a:srgbClr val="003366"/>
                </a:solidFill>
                <a:latin typeface="Arial" charset="0"/>
              </a:defRPr>
            </a:lvl5pPr>
            <a:lvl6pPr marL="457200" algn="l" rtl="0" eaLnBrk="1" fontAlgn="base" hangingPunct="1">
              <a:lnSpc>
                <a:spcPct val="85000"/>
              </a:lnSpc>
              <a:spcBef>
                <a:spcPct val="0"/>
              </a:spcBef>
              <a:spcAft>
                <a:spcPct val="0"/>
              </a:spcAft>
              <a:defRPr sz="3000" b="1">
                <a:solidFill>
                  <a:srgbClr val="003366"/>
                </a:solidFill>
                <a:latin typeface="Arial" charset="0"/>
              </a:defRPr>
            </a:lvl6pPr>
            <a:lvl7pPr marL="914400" algn="l" rtl="0" eaLnBrk="1" fontAlgn="base" hangingPunct="1">
              <a:lnSpc>
                <a:spcPct val="85000"/>
              </a:lnSpc>
              <a:spcBef>
                <a:spcPct val="0"/>
              </a:spcBef>
              <a:spcAft>
                <a:spcPct val="0"/>
              </a:spcAft>
              <a:defRPr sz="3000" b="1">
                <a:solidFill>
                  <a:srgbClr val="003366"/>
                </a:solidFill>
                <a:latin typeface="Arial" charset="0"/>
              </a:defRPr>
            </a:lvl7pPr>
            <a:lvl8pPr marL="1371600" algn="l" rtl="0" eaLnBrk="1" fontAlgn="base" hangingPunct="1">
              <a:lnSpc>
                <a:spcPct val="85000"/>
              </a:lnSpc>
              <a:spcBef>
                <a:spcPct val="0"/>
              </a:spcBef>
              <a:spcAft>
                <a:spcPct val="0"/>
              </a:spcAft>
              <a:defRPr sz="3000" b="1">
                <a:solidFill>
                  <a:srgbClr val="003366"/>
                </a:solidFill>
                <a:latin typeface="Arial" charset="0"/>
              </a:defRPr>
            </a:lvl8pPr>
            <a:lvl9pPr marL="1828800" algn="l" rtl="0" eaLnBrk="1" fontAlgn="base" hangingPunct="1">
              <a:lnSpc>
                <a:spcPct val="85000"/>
              </a:lnSpc>
              <a:spcBef>
                <a:spcPct val="0"/>
              </a:spcBef>
              <a:spcAft>
                <a:spcPct val="0"/>
              </a:spcAft>
              <a:defRPr sz="3000" b="1">
                <a:solidFill>
                  <a:srgbClr val="003366"/>
                </a:solidFill>
                <a:latin typeface="Arial" charset="0"/>
              </a:defRPr>
            </a:lvl9pPr>
          </a:lstStyle>
          <a:p>
            <a:r>
              <a:rPr lang="de-DE" dirty="0"/>
              <a:t>Studienziele der Japanologie</a:t>
            </a:r>
            <a:endParaRPr lang="de-DE" dirty="0"/>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6104" y="5892275"/>
            <a:ext cx="749990" cy="749990"/>
          </a:xfrm>
          <a:prstGeom prst="rect">
            <a:avLst/>
          </a:prstGeom>
        </p:spPr>
      </p:pic>
    </p:spTree>
    <p:extLst>
      <p:ext uri="{BB962C8B-B14F-4D97-AF65-F5344CB8AC3E}">
        <p14:creationId xmlns:p14="http://schemas.microsoft.com/office/powerpoint/2010/main" val="783935402"/>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a:spLocks noGrp="1" noChangeArrowheads="1"/>
          </p:cNvSpPr>
          <p:nvPr>
            <p:ph type="ftr" sz="quarter" idx="10"/>
          </p:nvPr>
        </p:nvSpPr>
        <p:spPr>
          <a:ln/>
        </p:spPr>
        <p:txBody>
          <a:bodyPr/>
          <a:lstStyle/>
          <a:p>
            <a:r>
              <a:rPr lang="de-DE" smtClean="0"/>
              <a:t>inFUtage Digital 2020 BA Japanstudien Prof. Dr. Cornelia Reiher</a:t>
            </a:r>
            <a:endParaRPr lang="de-DE" dirty="0"/>
          </a:p>
        </p:txBody>
      </p:sp>
      <p:sp>
        <p:nvSpPr>
          <p:cNvPr id="67587" name="Rectangle 3"/>
          <p:cNvSpPr>
            <a:spLocks noGrp="1" noChangeArrowheads="1"/>
          </p:cNvSpPr>
          <p:nvPr>
            <p:ph type="body" idx="1"/>
          </p:nvPr>
        </p:nvSpPr>
        <p:spPr>
          <a:xfrm>
            <a:off x="1883999" y="1650671"/>
            <a:ext cx="8533176" cy="4831093"/>
          </a:xfrm>
        </p:spPr>
        <p:txBody>
          <a:bodyPr>
            <a:normAutofit fontScale="85000" lnSpcReduction="20000"/>
          </a:bodyPr>
          <a:lstStyle/>
          <a:p>
            <a:pPr marL="342900" indent="-342900">
              <a:buClr>
                <a:srgbClr val="808080"/>
              </a:buClr>
              <a:buFont typeface="Wingdings" pitchFamily="2" charset="2"/>
              <a:buChar char="§"/>
            </a:pPr>
            <a:endParaRPr lang="de-DE" dirty="0" smtClean="0"/>
          </a:p>
          <a:p>
            <a:pPr marL="342900" indent="-342900">
              <a:buClr>
                <a:srgbClr val="808080"/>
              </a:buClr>
              <a:buFont typeface="Wingdings" pitchFamily="2" charset="2"/>
              <a:buChar char="§"/>
            </a:pPr>
            <a:r>
              <a:rPr lang="de-DE" dirty="0" smtClean="0"/>
              <a:t>Japanstudien </a:t>
            </a:r>
            <a:r>
              <a:rPr lang="de-DE" dirty="0"/>
              <a:t>(</a:t>
            </a:r>
            <a:r>
              <a:rPr lang="de-DE" dirty="0" smtClean="0"/>
              <a:t>115 </a:t>
            </a:r>
            <a:r>
              <a:rPr lang="de-DE" dirty="0"/>
              <a:t>LP)</a:t>
            </a:r>
          </a:p>
          <a:p>
            <a:pPr marL="698500" lvl="1" indent="-342900">
              <a:buClr>
                <a:srgbClr val="808080"/>
              </a:buClr>
              <a:buFont typeface="Wingdings" pitchFamily="2" charset="2"/>
              <a:buChar char="§"/>
            </a:pPr>
            <a:r>
              <a:rPr lang="de-DE" dirty="0"/>
              <a:t>Sprachunterricht (55 LP)</a:t>
            </a:r>
          </a:p>
          <a:p>
            <a:pPr marL="698500" lvl="1" indent="-342900">
              <a:buClr>
                <a:srgbClr val="808080"/>
              </a:buClr>
              <a:buFont typeface="Wingdings" pitchFamily="2" charset="2"/>
              <a:buChar char="§"/>
            </a:pPr>
            <a:r>
              <a:rPr lang="de-DE" dirty="0"/>
              <a:t>Einführungsmodule: </a:t>
            </a:r>
            <a:r>
              <a:rPr lang="de-DE" dirty="0" err="1"/>
              <a:t>kulturwiss</a:t>
            </a:r>
            <a:r>
              <a:rPr lang="de-DE" dirty="0"/>
              <a:t>./</a:t>
            </a:r>
            <a:r>
              <a:rPr lang="de-DE" dirty="0" err="1"/>
              <a:t>sozialwiss</a:t>
            </a:r>
            <a:r>
              <a:rPr lang="de-DE" dirty="0"/>
              <a:t>. Japanstudien I und II (20 LP)</a:t>
            </a:r>
          </a:p>
          <a:p>
            <a:pPr marL="698500" lvl="1" indent="-342900">
              <a:buClr>
                <a:srgbClr val="808080"/>
              </a:buClr>
              <a:buFont typeface="Wingdings" pitchFamily="2" charset="2"/>
              <a:buChar char="§"/>
            </a:pPr>
            <a:r>
              <a:rPr lang="de-DE" dirty="0" smtClean="0"/>
              <a:t>Seminare (insgesamt 30 LP)</a:t>
            </a:r>
          </a:p>
          <a:p>
            <a:pPr marL="1066800" lvl="2" indent="-342900">
              <a:buClr>
                <a:srgbClr val="808080"/>
              </a:buClr>
              <a:buFont typeface="Wingdings" pitchFamily="2" charset="2"/>
              <a:buChar char="§"/>
            </a:pPr>
            <a:r>
              <a:rPr lang="de-DE" sz="1600" dirty="0"/>
              <a:t>Zwei Aufbaumodule (jeweils 5 LP)</a:t>
            </a:r>
          </a:p>
          <a:p>
            <a:pPr marL="1066800" lvl="2" indent="-342900">
              <a:buClr>
                <a:srgbClr val="808080"/>
              </a:buClr>
              <a:buFont typeface="Wingdings" pitchFamily="2" charset="2"/>
              <a:buChar char="§"/>
            </a:pPr>
            <a:r>
              <a:rPr lang="de-DE" sz="1600" dirty="0"/>
              <a:t>Zwei Vertiefungsmodule (jeweils 10 LP)</a:t>
            </a:r>
          </a:p>
          <a:p>
            <a:pPr marL="698500" lvl="1" indent="-342900">
              <a:buClr>
                <a:srgbClr val="808080"/>
              </a:buClr>
              <a:buFont typeface="Wingdings" pitchFamily="2" charset="2"/>
              <a:buChar char="§"/>
            </a:pPr>
            <a:r>
              <a:rPr lang="de-DE" dirty="0" smtClean="0"/>
              <a:t>B.A.-Arbeit (10 LP)</a:t>
            </a:r>
          </a:p>
          <a:p>
            <a:pPr marL="342900" indent="-342900">
              <a:buClr>
                <a:srgbClr val="808080"/>
              </a:buClr>
              <a:buFont typeface="Wingdings" pitchFamily="2" charset="2"/>
              <a:buChar char="§"/>
            </a:pPr>
            <a:endParaRPr lang="de-DE" dirty="0"/>
          </a:p>
          <a:p>
            <a:pPr marL="342900" indent="-342900">
              <a:buClr>
                <a:srgbClr val="808080"/>
              </a:buClr>
              <a:buFont typeface="Wingdings" pitchFamily="2" charset="2"/>
              <a:buChar char="§"/>
            </a:pPr>
            <a:r>
              <a:rPr lang="de-DE" dirty="0"/>
              <a:t>Allgemeine Ostasienkunde (5 LP)</a:t>
            </a:r>
          </a:p>
          <a:p>
            <a:pPr marL="342900" indent="-342900">
              <a:buClr>
                <a:srgbClr val="808080"/>
              </a:buClr>
              <a:buFont typeface="Wingdings" pitchFamily="2" charset="2"/>
              <a:buChar char="§"/>
            </a:pPr>
            <a:endParaRPr lang="de-DE" dirty="0"/>
          </a:p>
          <a:p>
            <a:pPr marL="342900" indent="-342900">
              <a:buClr>
                <a:srgbClr val="808080"/>
              </a:buClr>
              <a:buFont typeface="Wingdings" pitchFamily="2" charset="2"/>
              <a:buChar char="§"/>
            </a:pPr>
            <a:r>
              <a:rPr lang="de-DE" dirty="0"/>
              <a:t>Affine Module (30 LP)</a:t>
            </a:r>
          </a:p>
          <a:p>
            <a:pPr marL="342900" indent="-342900">
              <a:buClr>
                <a:srgbClr val="808080"/>
              </a:buClr>
              <a:buFont typeface="Wingdings" pitchFamily="2" charset="2"/>
              <a:buChar char="§"/>
            </a:pPr>
            <a:endParaRPr lang="de-DE" dirty="0"/>
          </a:p>
          <a:p>
            <a:pPr marL="342900" indent="-342900">
              <a:buClr>
                <a:srgbClr val="808080"/>
              </a:buClr>
              <a:buFont typeface="Wingdings" pitchFamily="2" charset="2"/>
              <a:buChar char="§"/>
            </a:pPr>
            <a:r>
              <a:rPr lang="de-DE" dirty="0" smtClean="0"/>
              <a:t>Allgemeine Berufsvorbereitung (ABV) </a:t>
            </a:r>
            <a:r>
              <a:rPr lang="de-DE" dirty="0"/>
              <a:t>(30 LP) </a:t>
            </a:r>
            <a:endParaRPr lang="de-DE" dirty="0" smtClean="0"/>
          </a:p>
        </p:txBody>
      </p:sp>
      <p:sp>
        <p:nvSpPr>
          <p:cNvPr id="5" name="Titel 7"/>
          <p:cNvSpPr txBox="1">
            <a:spLocks/>
          </p:cNvSpPr>
          <p:nvPr/>
        </p:nvSpPr>
        <p:spPr bwMode="auto">
          <a:xfrm>
            <a:off x="1883999" y="1260000"/>
            <a:ext cx="8496000" cy="0"/>
          </a:xfrm>
          <a:prstGeom prst="rect">
            <a:avLst/>
          </a:prstGeom>
          <a:noFill/>
          <a:ln w="63500" cmpd="sng">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0"/>
            </a:gradFill>
            <a:miter lim="800000"/>
            <a:headEnd/>
            <a:tailEnd/>
          </a:ln>
        </p:spPr>
        <p:txBody>
          <a:bodyPr vert="horz" wrap="square" lIns="0" tIns="0" rIns="0" bIns="432000" numCol="1" anchor="ctr" anchorCtr="0" compatLnSpc="1">
            <a:prstTxWarp prst="textNoShape">
              <a:avLst/>
            </a:prstTxWarp>
          </a:bodyPr>
          <a:lstStyle>
            <a:lvl1pPr algn="l" rtl="0" eaLnBrk="1" fontAlgn="base" hangingPunct="1">
              <a:lnSpc>
                <a:spcPct val="85000"/>
              </a:lnSpc>
              <a:spcBef>
                <a:spcPct val="0"/>
              </a:spcBef>
              <a:spcAft>
                <a:spcPct val="0"/>
              </a:spcAft>
              <a:defRPr sz="3000" b="1">
                <a:solidFill>
                  <a:srgbClr val="003366"/>
                </a:solidFill>
                <a:latin typeface="+mj-lt"/>
                <a:ea typeface="+mj-ea"/>
                <a:cs typeface="+mj-cs"/>
              </a:defRPr>
            </a:lvl1pPr>
            <a:lvl2pPr algn="l" rtl="0" eaLnBrk="1" fontAlgn="base" hangingPunct="1">
              <a:lnSpc>
                <a:spcPct val="85000"/>
              </a:lnSpc>
              <a:spcBef>
                <a:spcPct val="0"/>
              </a:spcBef>
              <a:spcAft>
                <a:spcPct val="0"/>
              </a:spcAft>
              <a:defRPr sz="3000" b="1">
                <a:solidFill>
                  <a:srgbClr val="003366"/>
                </a:solidFill>
                <a:latin typeface="Arial" charset="0"/>
              </a:defRPr>
            </a:lvl2pPr>
            <a:lvl3pPr algn="l" rtl="0" eaLnBrk="1" fontAlgn="base" hangingPunct="1">
              <a:lnSpc>
                <a:spcPct val="85000"/>
              </a:lnSpc>
              <a:spcBef>
                <a:spcPct val="0"/>
              </a:spcBef>
              <a:spcAft>
                <a:spcPct val="0"/>
              </a:spcAft>
              <a:defRPr sz="3000" b="1">
                <a:solidFill>
                  <a:srgbClr val="003366"/>
                </a:solidFill>
                <a:latin typeface="Arial" charset="0"/>
              </a:defRPr>
            </a:lvl3pPr>
            <a:lvl4pPr algn="l" rtl="0" eaLnBrk="1" fontAlgn="base" hangingPunct="1">
              <a:lnSpc>
                <a:spcPct val="85000"/>
              </a:lnSpc>
              <a:spcBef>
                <a:spcPct val="0"/>
              </a:spcBef>
              <a:spcAft>
                <a:spcPct val="0"/>
              </a:spcAft>
              <a:defRPr sz="3000" b="1">
                <a:solidFill>
                  <a:srgbClr val="003366"/>
                </a:solidFill>
                <a:latin typeface="Arial" charset="0"/>
              </a:defRPr>
            </a:lvl4pPr>
            <a:lvl5pPr algn="l" rtl="0" eaLnBrk="1" fontAlgn="base" hangingPunct="1">
              <a:lnSpc>
                <a:spcPct val="85000"/>
              </a:lnSpc>
              <a:spcBef>
                <a:spcPct val="0"/>
              </a:spcBef>
              <a:spcAft>
                <a:spcPct val="0"/>
              </a:spcAft>
              <a:defRPr sz="3000" b="1">
                <a:solidFill>
                  <a:srgbClr val="003366"/>
                </a:solidFill>
                <a:latin typeface="Arial" charset="0"/>
              </a:defRPr>
            </a:lvl5pPr>
            <a:lvl6pPr marL="457200" algn="l" rtl="0" eaLnBrk="1" fontAlgn="base" hangingPunct="1">
              <a:lnSpc>
                <a:spcPct val="85000"/>
              </a:lnSpc>
              <a:spcBef>
                <a:spcPct val="0"/>
              </a:spcBef>
              <a:spcAft>
                <a:spcPct val="0"/>
              </a:spcAft>
              <a:defRPr sz="3000" b="1">
                <a:solidFill>
                  <a:srgbClr val="003366"/>
                </a:solidFill>
                <a:latin typeface="Arial" charset="0"/>
              </a:defRPr>
            </a:lvl6pPr>
            <a:lvl7pPr marL="914400" algn="l" rtl="0" eaLnBrk="1" fontAlgn="base" hangingPunct="1">
              <a:lnSpc>
                <a:spcPct val="85000"/>
              </a:lnSpc>
              <a:spcBef>
                <a:spcPct val="0"/>
              </a:spcBef>
              <a:spcAft>
                <a:spcPct val="0"/>
              </a:spcAft>
              <a:defRPr sz="3000" b="1">
                <a:solidFill>
                  <a:srgbClr val="003366"/>
                </a:solidFill>
                <a:latin typeface="Arial" charset="0"/>
              </a:defRPr>
            </a:lvl7pPr>
            <a:lvl8pPr marL="1371600" algn="l" rtl="0" eaLnBrk="1" fontAlgn="base" hangingPunct="1">
              <a:lnSpc>
                <a:spcPct val="85000"/>
              </a:lnSpc>
              <a:spcBef>
                <a:spcPct val="0"/>
              </a:spcBef>
              <a:spcAft>
                <a:spcPct val="0"/>
              </a:spcAft>
              <a:defRPr sz="3000" b="1">
                <a:solidFill>
                  <a:srgbClr val="003366"/>
                </a:solidFill>
                <a:latin typeface="Arial" charset="0"/>
              </a:defRPr>
            </a:lvl8pPr>
            <a:lvl9pPr marL="1828800" algn="l" rtl="0" eaLnBrk="1" fontAlgn="base" hangingPunct="1">
              <a:lnSpc>
                <a:spcPct val="85000"/>
              </a:lnSpc>
              <a:spcBef>
                <a:spcPct val="0"/>
              </a:spcBef>
              <a:spcAft>
                <a:spcPct val="0"/>
              </a:spcAft>
              <a:defRPr sz="3000" b="1">
                <a:solidFill>
                  <a:srgbClr val="003366"/>
                </a:solidFill>
                <a:latin typeface="Arial" charset="0"/>
              </a:defRPr>
            </a:lvl9pPr>
          </a:lstStyle>
          <a:p>
            <a:r>
              <a:rPr lang="de-DE" dirty="0"/>
              <a:t>Aufbau des Studiums (Kernfach)</a:t>
            </a:r>
            <a:endParaRPr lang="de-DE" dirty="0"/>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6104" y="5892275"/>
            <a:ext cx="749990" cy="749990"/>
          </a:xfrm>
          <a:prstGeom prst="rect">
            <a:avLst/>
          </a:prstGeom>
        </p:spPr>
      </p:pic>
    </p:spTree>
    <p:extLst>
      <p:ext uri="{BB962C8B-B14F-4D97-AF65-F5344CB8AC3E}">
        <p14:creationId xmlns:p14="http://schemas.microsoft.com/office/powerpoint/2010/main" val="4154413105"/>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a:spLocks noGrp="1" noChangeArrowheads="1"/>
          </p:cNvSpPr>
          <p:nvPr>
            <p:ph type="ftr" sz="quarter" idx="10"/>
          </p:nvPr>
        </p:nvSpPr>
        <p:spPr>
          <a:ln/>
        </p:spPr>
        <p:txBody>
          <a:bodyPr/>
          <a:lstStyle/>
          <a:p>
            <a:r>
              <a:rPr lang="de-DE" smtClean="0"/>
              <a:t>inFUtage Digital 2020 BA Japanstudien Prof. Dr. Cornelia Reiher</a:t>
            </a:r>
            <a:endParaRPr lang="de-DE" dirty="0"/>
          </a:p>
        </p:txBody>
      </p:sp>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607"/>
          <a:stretch/>
        </p:blipFill>
        <p:spPr bwMode="auto">
          <a:xfrm>
            <a:off x="838200" y="86268"/>
            <a:ext cx="9575999" cy="6026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2982" y="5999153"/>
            <a:ext cx="643112" cy="643112"/>
          </a:xfrm>
          <a:prstGeom prst="rect">
            <a:avLst/>
          </a:prstGeom>
        </p:spPr>
      </p:pic>
    </p:spTree>
    <p:extLst>
      <p:ext uri="{BB962C8B-B14F-4D97-AF65-F5344CB8AC3E}">
        <p14:creationId xmlns:p14="http://schemas.microsoft.com/office/powerpoint/2010/main" val="2080441671"/>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74825" y="207213"/>
            <a:ext cx="8756696" cy="428625"/>
          </a:xfrm>
        </p:spPr>
        <p:txBody>
          <a:bodyPr>
            <a:normAutofit fontScale="90000"/>
          </a:bodyPr>
          <a:lstStyle/>
          <a:p>
            <a:pPr algn="ctr"/>
            <a:r>
              <a:rPr lang="de-DE" dirty="0" smtClean="0"/>
              <a:t/>
            </a:r>
            <a:br>
              <a:rPr lang="de-DE" dirty="0" smtClean="0"/>
            </a:br>
            <a:r>
              <a:rPr lang="de-DE" b="1" dirty="0" smtClean="0">
                <a:latin typeface="+mn-lt"/>
              </a:rPr>
              <a:t>Nützliche Links</a:t>
            </a:r>
            <a:r>
              <a:rPr lang="de-DE" dirty="0" smtClean="0"/>
              <a:t/>
            </a:r>
            <a:br>
              <a:rPr lang="de-DE" dirty="0" smtClean="0"/>
            </a:br>
            <a:endParaRPr lang="de-DE" sz="2300" dirty="0"/>
          </a:p>
        </p:txBody>
      </p:sp>
      <p:sp>
        <p:nvSpPr>
          <p:cNvPr id="4" name="Fußzeilenplatzhalter 3"/>
          <p:cNvSpPr>
            <a:spLocks noGrp="1"/>
          </p:cNvSpPr>
          <p:nvPr>
            <p:ph type="ftr" sz="quarter" idx="10"/>
          </p:nvPr>
        </p:nvSpPr>
        <p:spPr/>
        <p:txBody>
          <a:bodyPr/>
          <a:lstStyle/>
          <a:p>
            <a:r>
              <a:rPr lang="de-DE" smtClean="0"/>
              <a:t>inFUtage Digital 2020 BA Japanstudien Prof. Dr. Cornelia Reiher</a:t>
            </a:r>
            <a:endParaRPr lang="de-DE"/>
          </a:p>
        </p:txBody>
      </p:sp>
      <p:sp>
        <p:nvSpPr>
          <p:cNvPr id="3" name="Inhaltsplatzhalter 2"/>
          <p:cNvSpPr>
            <a:spLocks noGrp="1"/>
          </p:cNvSpPr>
          <p:nvPr>
            <p:ph idx="1"/>
          </p:nvPr>
        </p:nvSpPr>
        <p:spPr>
          <a:xfrm>
            <a:off x="838200" y="983974"/>
            <a:ext cx="10515600" cy="5192989"/>
          </a:xfrm>
        </p:spPr>
        <p:txBody>
          <a:bodyPr>
            <a:normAutofit fontScale="85000" lnSpcReduction="20000"/>
          </a:bodyPr>
          <a:lstStyle/>
          <a:p>
            <a:pPr marL="0" indent="0">
              <a:buNone/>
            </a:pPr>
            <a:r>
              <a:rPr lang="de-DE" b="1" dirty="0" smtClean="0"/>
              <a:t>Seite der Japanologie: </a:t>
            </a:r>
          </a:p>
          <a:p>
            <a:pPr marL="0" indent="0">
              <a:buNone/>
            </a:pPr>
            <a:r>
              <a:rPr lang="de-DE" dirty="0" smtClean="0">
                <a:hlinkClick r:id="rId2"/>
              </a:rPr>
              <a:t>http://www.geschkult.fu-berlin.de/e/oas/japanologie/index.html</a:t>
            </a:r>
            <a:endParaRPr lang="de-DE" dirty="0" smtClean="0"/>
          </a:p>
          <a:p>
            <a:pPr marL="0" indent="0">
              <a:buNone/>
            </a:pPr>
            <a:r>
              <a:rPr lang="de-DE" b="1" dirty="0" smtClean="0"/>
              <a:t>OSA (Online-Studienfachwahl-Assistent)</a:t>
            </a:r>
          </a:p>
          <a:p>
            <a:pPr marL="0" indent="0">
              <a:buNone/>
            </a:pPr>
            <a:r>
              <a:rPr lang="de-DE" dirty="0" smtClean="0">
                <a:hlinkClick r:id="rId3"/>
              </a:rPr>
              <a:t>https://www.osa.fu-berlin.de/japanstudien/start/startseite/index.html</a:t>
            </a:r>
            <a:endParaRPr lang="de-DE" dirty="0" smtClean="0"/>
          </a:p>
          <a:p>
            <a:pPr marL="0" indent="0">
              <a:buNone/>
            </a:pPr>
            <a:r>
              <a:rPr lang="de-DE" b="1" dirty="0" smtClean="0"/>
              <a:t>Allgemeine Berufsvorbereitung</a:t>
            </a:r>
          </a:p>
          <a:p>
            <a:pPr marL="0" indent="0">
              <a:buNone/>
            </a:pPr>
            <a:r>
              <a:rPr lang="de-DE" dirty="0" smtClean="0">
                <a:hlinkClick r:id="rId4"/>
              </a:rPr>
              <a:t>https://www.geschkult.fu-berlin.de/studium/bachelor/abv/index.html</a:t>
            </a:r>
            <a:endParaRPr lang="de-DE" dirty="0" smtClean="0"/>
          </a:p>
          <a:p>
            <a:pPr marL="0" indent="0">
              <a:buNone/>
            </a:pPr>
            <a:r>
              <a:rPr lang="de-DE" b="1" dirty="0" smtClean="0"/>
              <a:t>Email-Verteiler OAS-Netz</a:t>
            </a:r>
          </a:p>
          <a:p>
            <a:pPr marL="0" indent="0">
              <a:buNone/>
            </a:pPr>
            <a:r>
              <a:rPr lang="de-DE" dirty="0" smtClean="0"/>
              <a:t>E-Mail an </a:t>
            </a:r>
            <a:r>
              <a:rPr lang="de-DE" dirty="0" smtClean="0">
                <a:hlinkClick r:id="rId5"/>
              </a:rPr>
              <a:t>OAS-NETZ-subscribe@yahoogroups.com</a:t>
            </a:r>
            <a:r>
              <a:rPr lang="de-DE" dirty="0" smtClean="0"/>
              <a:t> senden</a:t>
            </a:r>
          </a:p>
          <a:p>
            <a:pPr marL="0" indent="0">
              <a:buNone/>
            </a:pPr>
            <a:r>
              <a:rPr lang="de-DE" b="1" dirty="0" smtClean="0"/>
              <a:t>Facebook-Gruppe: </a:t>
            </a:r>
            <a:r>
              <a:rPr lang="de-DE" dirty="0" smtClean="0"/>
              <a:t>Japanologie Berlin-Fu</a:t>
            </a:r>
          </a:p>
          <a:p>
            <a:pPr marL="0" indent="0">
              <a:buNone/>
            </a:pPr>
            <a:r>
              <a:rPr lang="de-DE" b="1" dirty="0" smtClean="0"/>
              <a:t>Fachschaft Japanologie</a:t>
            </a:r>
          </a:p>
          <a:p>
            <a:pPr marL="0" indent="0">
              <a:buNone/>
            </a:pPr>
            <a:r>
              <a:rPr lang="de-DE" dirty="0" smtClean="0">
                <a:hlinkClick r:id="rId6"/>
              </a:rPr>
              <a:t>http://userpage.fu-berlin.de/~fsijapan/</a:t>
            </a:r>
            <a:endParaRPr lang="de-DE" dirty="0" smtClean="0"/>
          </a:p>
          <a:p>
            <a:pPr marL="0" indent="0">
              <a:buNone/>
            </a:pPr>
            <a:r>
              <a:rPr lang="de-DE" b="1" dirty="0" smtClean="0"/>
              <a:t>Fragen zu Studienangebot, Bewerbung und Immatrikulation</a:t>
            </a:r>
          </a:p>
          <a:p>
            <a:pPr marL="0" indent="0">
              <a:buNone/>
            </a:pPr>
            <a:r>
              <a:rPr lang="de-DE" dirty="0" smtClean="0">
                <a:hlinkClick r:id="rId7"/>
              </a:rPr>
              <a:t>https://www.fu-berlin.de/studium/index.html</a:t>
            </a:r>
            <a:endParaRPr lang="de-DE" dirty="0" smtClean="0"/>
          </a:p>
          <a:p>
            <a:pPr marL="0" indent="0">
              <a:buNone/>
            </a:pPr>
            <a:endParaRPr lang="de-DE" dirty="0"/>
          </a:p>
          <a:p>
            <a:pPr marL="0" indent="0">
              <a:buNone/>
            </a:pPr>
            <a:endParaRPr lang="de-DE" dirty="0" smtClean="0"/>
          </a:p>
          <a:p>
            <a:pPr marL="0" indent="0">
              <a:buNone/>
            </a:pPr>
            <a:endParaRPr lang="de-DE" dirty="0" smtClean="0"/>
          </a:p>
          <a:p>
            <a:pPr marL="0" indent="0">
              <a:buNone/>
            </a:pPr>
            <a:endParaRPr lang="de-DE" dirty="0" smtClean="0"/>
          </a:p>
          <a:p>
            <a:pPr marL="0" indent="0">
              <a:buNone/>
            </a:pPr>
            <a:endParaRPr lang="de-DE" dirty="0" smtClean="0"/>
          </a:p>
          <a:p>
            <a:pPr marL="0" indent="0">
              <a:buNone/>
            </a:pPr>
            <a:endParaRPr lang="de-DE" dirty="0" smtClean="0"/>
          </a:p>
          <a:p>
            <a:pPr marL="0" indent="0">
              <a:buNone/>
            </a:pPr>
            <a:endParaRPr lang="de-DE" dirty="0" smtClean="0"/>
          </a:p>
          <a:p>
            <a:pPr marL="0" indent="0">
              <a:buNone/>
            </a:pPr>
            <a:endParaRPr lang="de-DE" dirty="0"/>
          </a:p>
        </p:txBody>
      </p:sp>
    </p:spTree>
    <p:extLst>
      <p:ext uri="{BB962C8B-B14F-4D97-AF65-F5344CB8AC3E}">
        <p14:creationId xmlns:p14="http://schemas.microsoft.com/office/powerpoint/2010/main" val="1336215157"/>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Fragen &amp; Antworten</a:t>
            </a:r>
            <a:endParaRPr lang="de-DE" dirty="0"/>
          </a:p>
        </p:txBody>
      </p:sp>
      <p:sp>
        <p:nvSpPr>
          <p:cNvPr id="5" name="Rectangle 8"/>
          <p:cNvSpPr>
            <a:spLocks noGrp="1" noChangeArrowheads="1"/>
          </p:cNvSpPr>
          <p:nvPr>
            <p:ph type="ftr" sz="quarter" idx="10"/>
          </p:nvPr>
        </p:nvSpPr>
        <p:spPr>
          <a:xfrm>
            <a:off x="1774825" y="6629400"/>
            <a:ext cx="5976938" cy="228600"/>
          </a:xfrm>
          <a:ln/>
        </p:spPr>
        <p:txBody>
          <a:bodyPr/>
          <a:lstStyle/>
          <a:p>
            <a:r>
              <a:rPr lang="de-DE" smtClean="0"/>
              <a:t>inFUtage Digital 2020 BA Japanstudien Prof. Dr. Cornelia Reiher</a:t>
            </a:r>
            <a:endParaRPr lang="de-DE" dirty="0"/>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6104" y="5892275"/>
            <a:ext cx="749990" cy="749990"/>
          </a:xfrm>
          <a:prstGeom prst="rect">
            <a:avLst/>
          </a:prstGeom>
        </p:spPr>
      </p:pic>
    </p:spTree>
    <p:extLst>
      <p:ext uri="{BB962C8B-B14F-4D97-AF65-F5344CB8AC3E}">
        <p14:creationId xmlns:p14="http://schemas.microsoft.com/office/powerpoint/2010/main" val="1163441634"/>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a:spLocks noGrp="1" noChangeArrowheads="1"/>
          </p:cNvSpPr>
          <p:nvPr>
            <p:ph type="ftr" sz="quarter" idx="10"/>
          </p:nvPr>
        </p:nvSpPr>
        <p:spPr>
          <a:ln/>
        </p:spPr>
        <p:txBody>
          <a:bodyPr/>
          <a:lstStyle/>
          <a:p>
            <a:r>
              <a:rPr lang="de-DE" dirty="0" smtClean="0"/>
              <a:t>inFUtage Digital 2020</a:t>
            </a:r>
          </a:p>
          <a:p>
            <a:r>
              <a:rPr lang="de-DE" dirty="0" smtClean="0"/>
              <a:t>BA Japanstudien</a:t>
            </a:r>
          </a:p>
          <a:p>
            <a:r>
              <a:rPr lang="de-DE" dirty="0" smtClean="0"/>
              <a:t>Prof. Dr. Cornelia Reiher</a:t>
            </a:r>
            <a:endParaRPr lang="de-DE" dirty="0"/>
          </a:p>
        </p:txBody>
      </p:sp>
      <p:sp>
        <p:nvSpPr>
          <p:cNvPr id="67587" name="Rectangle 3"/>
          <p:cNvSpPr>
            <a:spLocks noGrp="1" noChangeArrowheads="1"/>
          </p:cNvSpPr>
          <p:nvPr>
            <p:ph type="body" idx="1"/>
          </p:nvPr>
        </p:nvSpPr>
        <p:spPr>
          <a:xfrm>
            <a:off x="1774825" y="1650671"/>
            <a:ext cx="8642350" cy="4978730"/>
          </a:xfrm>
        </p:spPr>
        <p:txBody>
          <a:bodyPr/>
          <a:lstStyle/>
          <a:p>
            <a:pPr marL="531813" lvl="4" indent="0">
              <a:lnSpc>
                <a:spcPct val="100000"/>
              </a:lnSpc>
              <a:spcBef>
                <a:spcPts val="600"/>
              </a:spcBef>
              <a:buFont typeface="+mj-lt"/>
              <a:buAutoNum type="arabicPeriod"/>
            </a:pPr>
            <a:r>
              <a:rPr lang="de-DE" b="1" dirty="0" smtClean="0"/>
              <a:t>   Überblick B.A. Japanstudien / Ostasienwissenschaften</a:t>
            </a:r>
          </a:p>
          <a:p>
            <a:pPr marL="531813" lvl="3" indent="0">
              <a:lnSpc>
                <a:spcPct val="100000"/>
              </a:lnSpc>
              <a:spcBef>
                <a:spcPts val="600"/>
              </a:spcBef>
              <a:buNone/>
            </a:pPr>
            <a:r>
              <a:rPr lang="de-DE" dirty="0"/>
              <a:t>	</a:t>
            </a:r>
            <a:r>
              <a:rPr lang="de-DE" dirty="0" smtClean="0"/>
              <a:t>Prof. Dr. Cornelia Reiher</a:t>
            </a:r>
          </a:p>
          <a:p>
            <a:pPr marL="900113" lvl="3" indent="-368300">
              <a:lnSpc>
                <a:spcPct val="100000"/>
              </a:lnSpc>
              <a:spcBef>
                <a:spcPts val="600"/>
              </a:spcBef>
              <a:buNone/>
            </a:pPr>
            <a:r>
              <a:rPr lang="de-DE" b="1" dirty="0" smtClean="0"/>
              <a:t>2. 	</a:t>
            </a:r>
            <a:r>
              <a:rPr lang="de-DE" b="1" dirty="0" smtClean="0"/>
              <a:t>Erfahrungsbericht aus studentischer Perspektive</a:t>
            </a:r>
            <a:endParaRPr lang="de-DE" b="1" dirty="0" smtClean="0"/>
          </a:p>
          <a:p>
            <a:pPr marL="531813" lvl="3" indent="0">
              <a:lnSpc>
                <a:spcPct val="100000"/>
              </a:lnSpc>
              <a:spcBef>
                <a:spcPts val="600"/>
              </a:spcBef>
              <a:buNone/>
            </a:pPr>
            <a:r>
              <a:rPr lang="de-DE" dirty="0" smtClean="0"/>
              <a:t>	</a:t>
            </a:r>
            <a:r>
              <a:rPr lang="de-DE" dirty="0" smtClean="0"/>
              <a:t>Antonya Schmidt</a:t>
            </a:r>
          </a:p>
          <a:p>
            <a:pPr marL="531813" lvl="3" indent="0">
              <a:lnSpc>
                <a:spcPct val="100000"/>
              </a:lnSpc>
              <a:spcBef>
                <a:spcPts val="600"/>
              </a:spcBef>
              <a:buNone/>
            </a:pPr>
            <a:r>
              <a:rPr lang="de-DE" b="1" dirty="0" smtClean="0"/>
              <a:t>3.</a:t>
            </a:r>
            <a:r>
              <a:rPr lang="de-DE" b="1" dirty="0" smtClean="0"/>
              <a:t>	</a:t>
            </a:r>
            <a:r>
              <a:rPr lang="de-DE" b="1" dirty="0" smtClean="0"/>
              <a:t>Q&amp;A</a:t>
            </a:r>
            <a:endParaRPr lang="de-DE" b="1" dirty="0" smtClean="0"/>
          </a:p>
          <a:p>
            <a:pPr marL="542925" lvl="3" indent="-11113">
              <a:lnSpc>
                <a:spcPct val="100000"/>
              </a:lnSpc>
              <a:spcBef>
                <a:spcPts val="600"/>
              </a:spcBef>
              <a:buNone/>
            </a:pPr>
            <a:r>
              <a:rPr lang="de-DE" dirty="0" smtClean="0"/>
              <a:t>	</a:t>
            </a:r>
          </a:p>
        </p:txBody>
      </p:sp>
      <p:sp>
        <p:nvSpPr>
          <p:cNvPr id="5" name="Titel 7"/>
          <p:cNvSpPr txBox="1">
            <a:spLocks/>
          </p:cNvSpPr>
          <p:nvPr/>
        </p:nvSpPr>
        <p:spPr bwMode="auto">
          <a:xfrm>
            <a:off x="1883999" y="1260000"/>
            <a:ext cx="8496000" cy="0"/>
          </a:xfrm>
          <a:prstGeom prst="rect">
            <a:avLst/>
          </a:prstGeom>
          <a:noFill/>
          <a:ln w="63500" cmpd="sng">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0"/>
            </a:gradFill>
            <a:miter lim="800000"/>
            <a:headEnd/>
            <a:tailEnd/>
          </a:ln>
        </p:spPr>
        <p:txBody>
          <a:bodyPr vert="horz" wrap="square" lIns="0" tIns="0" rIns="0" bIns="432000" numCol="1" anchor="ctr" anchorCtr="0" compatLnSpc="1">
            <a:prstTxWarp prst="textNoShape">
              <a:avLst/>
            </a:prstTxWarp>
          </a:bodyPr>
          <a:lstStyle>
            <a:lvl1pPr algn="l" rtl="0" eaLnBrk="1" fontAlgn="base" hangingPunct="1">
              <a:lnSpc>
                <a:spcPct val="85000"/>
              </a:lnSpc>
              <a:spcBef>
                <a:spcPct val="0"/>
              </a:spcBef>
              <a:spcAft>
                <a:spcPct val="0"/>
              </a:spcAft>
              <a:defRPr sz="3000" b="1">
                <a:solidFill>
                  <a:srgbClr val="003366"/>
                </a:solidFill>
                <a:latin typeface="+mj-lt"/>
                <a:ea typeface="+mj-ea"/>
                <a:cs typeface="+mj-cs"/>
              </a:defRPr>
            </a:lvl1pPr>
            <a:lvl2pPr algn="l" rtl="0" eaLnBrk="1" fontAlgn="base" hangingPunct="1">
              <a:lnSpc>
                <a:spcPct val="85000"/>
              </a:lnSpc>
              <a:spcBef>
                <a:spcPct val="0"/>
              </a:spcBef>
              <a:spcAft>
                <a:spcPct val="0"/>
              </a:spcAft>
              <a:defRPr sz="3000" b="1">
                <a:solidFill>
                  <a:srgbClr val="003366"/>
                </a:solidFill>
                <a:latin typeface="Arial" charset="0"/>
              </a:defRPr>
            </a:lvl2pPr>
            <a:lvl3pPr algn="l" rtl="0" eaLnBrk="1" fontAlgn="base" hangingPunct="1">
              <a:lnSpc>
                <a:spcPct val="85000"/>
              </a:lnSpc>
              <a:spcBef>
                <a:spcPct val="0"/>
              </a:spcBef>
              <a:spcAft>
                <a:spcPct val="0"/>
              </a:spcAft>
              <a:defRPr sz="3000" b="1">
                <a:solidFill>
                  <a:srgbClr val="003366"/>
                </a:solidFill>
                <a:latin typeface="Arial" charset="0"/>
              </a:defRPr>
            </a:lvl3pPr>
            <a:lvl4pPr algn="l" rtl="0" eaLnBrk="1" fontAlgn="base" hangingPunct="1">
              <a:lnSpc>
                <a:spcPct val="85000"/>
              </a:lnSpc>
              <a:spcBef>
                <a:spcPct val="0"/>
              </a:spcBef>
              <a:spcAft>
                <a:spcPct val="0"/>
              </a:spcAft>
              <a:defRPr sz="3000" b="1">
                <a:solidFill>
                  <a:srgbClr val="003366"/>
                </a:solidFill>
                <a:latin typeface="Arial" charset="0"/>
              </a:defRPr>
            </a:lvl4pPr>
            <a:lvl5pPr algn="l" rtl="0" eaLnBrk="1" fontAlgn="base" hangingPunct="1">
              <a:lnSpc>
                <a:spcPct val="85000"/>
              </a:lnSpc>
              <a:spcBef>
                <a:spcPct val="0"/>
              </a:spcBef>
              <a:spcAft>
                <a:spcPct val="0"/>
              </a:spcAft>
              <a:defRPr sz="3000" b="1">
                <a:solidFill>
                  <a:srgbClr val="003366"/>
                </a:solidFill>
                <a:latin typeface="Arial" charset="0"/>
              </a:defRPr>
            </a:lvl5pPr>
            <a:lvl6pPr marL="457200" algn="l" rtl="0" eaLnBrk="1" fontAlgn="base" hangingPunct="1">
              <a:lnSpc>
                <a:spcPct val="85000"/>
              </a:lnSpc>
              <a:spcBef>
                <a:spcPct val="0"/>
              </a:spcBef>
              <a:spcAft>
                <a:spcPct val="0"/>
              </a:spcAft>
              <a:defRPr sz="3000" b="1">
                <a:solidFill>
                  <a:srgbClr val="003366"/>
                </a:solidFill>
                <a:latin typeface="Arial" charset="0"/>
              </a:defRPr>
            </a:lvl6pPr>
            <a:lvl7pPr marL="914400" algn="l" rtl="0" eaLnBrk="1" fontAlgn="base" hangingPunct="1">
              <a:lnSpc>
                <a:spcPct val="85000"/>
              </a:lnSpc>
              <a:spcBef>
                <a:spcPct val="0"/>
              </a:spcBef>
              <a:spcAft>
                <a:spcPct val="0"/>
              </a:spcAft>
              <a:defRPr sz="3000" b="1">
                <a:solidFill>
                  <a:srgbClr val="003366"/>
                </a:solidFill>
                <a:latin typeface="Arial" charset="0"/>
              </a:defRPr>
            </a:lvl7pPr>
            <a:lvl8pPr marL="1371600" algn="l" rtl="0" eaLnBrk="1" fontAlgn="base" hangingPunct="1">
              <a:lnSpc>
                <a:spcPct val="85000"/>
              </a:lnSpc>
              <a:spcBef>
                <a:spcPct val="0"/>
              </a:spcBef>
              <a:spcAft>
                <a:spcPct val="0"/>
              </a:spcAft>
              <a:defRPr sz="3000" b="1">
                <a:solidFill>
                  <a:srgbClr val="003366"/>
                </a:solidFill>
                <a:latin typeface="Arial" charset="0"/>
              </a:defRPr>
            </a:lvl8pPr>
            <a:lvl9pPr marL="1828800" algn="l" rtl="0" eaLnBrk="1" fontAlgn="base" hangingPunct="1">
              <a:lnSpc>
                <a:spcPct val="85000"/>
              </a:lnSpc>
              <a:spcBef>
                <a:spcPct val="0"/>
              </a:spcBef>
              <a:spcAft>
                <a:spcPct val="0"/>
              </a:spcAft>
              <a:defRPr sz="3000" b="1">
                <a:solidFill>
                  <a:srgbClr val="003366"/>
                </a:solidFill>
                <a:latin typeface="Arial" charset="0"/>
              </a:defRPr>
            </a:lvl9pPr>
          </a:lstStyle>
          <a:p>
            <a:r>
              <a:rPr lang="de-DE" dirty="0" smtClean="0"/>
              <a:t>Ablauf</a:t>
            </a:r>
            <a:endParaRPr lang="de-DE" dirty="0"/>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6104" y="5892275"/>
            <a:ext cx="749990" cy="749990"/>
          </a:xfrm>
          <a:prstGeom prst="rect">
            <a:avLst/>
          </a:prstGeom>
        </p:spPr>
      </p:pic>
    </p:spTree>
    <p:extLst>
      <p:ext uri="{BB962C8B-B14F-4D97-AF65-F5344CB8AC3E}">
        <p14:creationId xmlns:p14="http://schemas.microsoft.com/office/powerpoint/2010/main" val="159133337"/>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b="1" dirty="0" smtClean="0">
                <a:latin typeface="+mn-lt"/>
              </a:rPr>
              <a:t>5 gute Gründe für ein </a:t>
            </a:r>
            <a:r>
              <a:rPr lang="de-DE" b="1" dirty="0" err="1" smtClean="0">
                <a:latin typeface="+mn-lt"/>
              </a:rPr>
              <a:t>Japanologiestudium</a:t>
            </a:r>
            <a:r>
              <a:rPr lang="de-DE" b="1" dirty="0" smtClean="0">
                <a:latin typeface="+mn-lt"/>
              </a:rPr>
              <a:t> an der FU Berlin</a:t>
            </a:r>
            <a:endParaRPr lang="de-DE" b="1" dirty="0">
              <a:latin typeface="+mn-lt"/>
            </a:endParaRPr>
          </a:p>
        </p:txBody>
      </p:sp>
      <p:pic>
        <p:nvPicPr>
          <p:cNvPr id="5" name="Inhaltsplatzhalter 4"/>
          <p:cNvPicPr>
            <a:picLocks noGrp="1" noChangeAspect="1"/>
          </p:cNvPicPr>
          <p:nvPr>
            <p:ph idx="1"/>
          </p:nvPr>
        </p:nvPicPr>
        <p:blipFill rotWithShape="1">
          <a:blip r:embed="rId2"/>
          <a:srcRect t="16563" b="15759"/>
          <a:stretch/>
        </p:blipFill>
        <p:spPr>
          <a:xfrm>
            <a:off x="448494" y="2135084"/>
            <a:ext cx="10905306" cy="3776870"/>
          </a:xfrm>
          <a:prstGeom prst="rect">
            <a:avLst/>
          </a:prstGeom>
        </p:spPr>
      </p:pic>
      <p:sp>
        <p:nvSpPr>
          <p:cNvPr id="4" name="Fußzeilenplatzhalter 3"/>
          <p:cNvSpPr>
            <a:spLocks noGrp="1"/>
          </p:cNvSpPr>
          <p:nvPr>
            <p:ph type="ftr" sz="quarter" idx="11"/>
          </p:nvPr>
        </p:nvSpPr>
        <p:spPr/>
        <p:txBody>
          <a:bodyPr/>
          <a:lstStyle/>
          <a:p>
            <a:r>
              <a:rPr lang="de-DE" smtClean="0"/>
              <a:t>inFUtage Digital 2020 BA Japanstudien Prof. Dr. Cornelia Reiher</a:t>
            </a:r>
            <a:endParaRPr lang="de-DE"/>
          </a:p>
        </p:txBody>
      </p:sp>
    </p:spTree>
    <p:extLst>
      <p:ext uri="{BB962C8B-B14F-4D97-AF65-F5344CB8AC3E}">
        <p14:creationId xmlns:p14="http://schemas.microsoft.com/office/powerpoint/2010/main" val="2557909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p:cNvPicPr>
            <a:picLocks noChangeAspect="1"/>
          </p:cNvPicPr>
          <p:nvPr/>
        </p:nvPicPr>
        <p:blipFill rotWithShape="1">
          <a:blip r:embed="rId3"/>
          <a:srcRect l="18764" r="12982"/>
          <a:stretch/>
        </p:blipFill>
        <p:spPr>
          <a:xfrm>
            <a:off x="6470374" y="154571"/>
            <a:ext cx="2167556" cy="4239715"/>
          </a:xfrm>
          <a:prstGeom prst="rect">
            <a:avLst/>
          </a:prstGeom>
        </p:spPr>
      </p:pic>
      <p:pic>
        <p:nvPicPr>
          <p:cNvPr id="5" name="Inhaltsplatzhalt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37929" y="169978"/>
            <a:ext cx="3637239" cy="2046448"/>
          </a:xfrm>
        </p:spPr>
      </p:pic>
      <p:sp>
        <p:nvSpPr>
          <p:cNvPr id="4" name="Fußzeilenplatzhalter 3"/>
          <p:cNvSpPr>
            <a:spLocks noGrp="1"/>
          </p:cNvSpPr>
          <p:nvPr>
            <p:ph type="ftr" sz="quarter" idx="10"/>
          </p:nvPr>
        </p:nvSpPr>
        <p:spPr/>
        <p:txBody>
          <a:bodyPr/>
          <a:lstStyle/>
          <a:p>
            <a:r>
              <a:rPr lang="de-DE" smtClean="0"/>
              <a:t>inFUtage Digital 2020 BA Japanstudien Prof. Dr. Cornelia Reiher</a:t>
            </a:r>
            <a:endParaRPr lang="de-DE"/>
          </a:p>
        </p:txBody>
      </p:sp>
      <p:pic>
        <p:nvPicPr>
          <p:cNvPr id="7" name="Grafik 6"/>
          <p:cNvPicPr>
            <a:picLocks noChangeAspect="1"/>
          </p:cNvPicPr>
          <p:nvPr/>
        </p:nvPicPr>
        <p:blipFill rotWithShape="1">
          <a:blip r:embed="rId5" cstate="print">
            <a:extLst>
              <a:ext uri="{28A0092B-C50C-407E-A947-70E740481C1C}">
                <a14:useLocalDpi xmlns:a14="http://schemas.microsoft.com/office/drawing/2010/main" val="0"/>
              </a:ext>
            </a:extLst>
          </a:blip>
          <a:srcRect t="6685"/>
          <a:stretch/>
        </p:blipFill>
        <p:spPr>
          <a:xfrm>
            <a:off x="3975169" y="154571"/>
            <a:ext cx="2495205" cy="4139342"/>
          </a:xfrm>
          <a:prstGeom prst="rect">
            <a:avLst/>
          </a:prstGeom>
        </p:spPr>
      </p:pic>
      <p:pic>
        <p:nvPicPr>
          <p:cNvPr id="9" name="Grafik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7929" y="2210501"/>
            <a:ext cx="3637240" cy="2091870"/>
          </a:xfrm>
          <a:prstGeom prst="rect">
            <a:avLst/>
          </a:prstGeom>
        </p:spPr>
      </p:pic>
      <p:pic>
        <p:nvPicPr>
          <p:cNvPr id="11" name="Grafik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7929" y="4302371"/>
            <a:ext cx="4218989" cy="2419104"/>
          </a:xfrm>
          <a:prstGeom prst="rect">
            <a:avLst/>
          </a:prstGeom>
        </p:spPr>
      </p:pic>
      <p:pic>
        <p:nvPicPr>
          <p:cNvPr id="12" name="Grafik 11"/>
          <p:cNvPicPr>
            <a:picLocks noChangeAspect="1"/>
          </p:cNvPicPr>
          <p:nvPr/>
        </p:nvPicPr>
        <p:blipFill>
          <a:blip r:embed="rId8"/>
          <a:stretch>
            <a:fillRect/>
          </a:stretch>
        </p:blipFill>
        <p:spPr>
          <a:xfrm>
            <a:off x="4453418" y="4293913"/>
            <a:ext cx="3058231" cy="2427562"/>
          </a:xfrm>
          <a:prstGeom prst="rect">
            <a:avLst/>
          </a:prstGeom>
        </p:spPr>
      </p:pic>
      <p:pic>
        <p:nvPicPr>
          <p:cNvPr id="16" name="Grafik 15"/>
          <p:cNvPicPr>
            <a:picLocks noChangeAspect="1"/>
          </p:cNvPicPr>
          <p:nvPr/>
        </p:nvPicPr>
        <p:blipFill rotWithShape="1">
          <a:blip r:embed="rId9"/>
          <a:srcRect l="49311" t="4119"/>
          <a:stretch/>
        </p:blipFill>
        <p:spPr>
          <a:xfrm>
            <a:off x="8637930" y="154571"/>
            <a:ext cx="3010731" cy="4265710"/>
          </a:xfrm>
          <a:prstGeom prst="rect">
            <a:avLst/>
          </a:prstGeom>
        </p:spPr>
      </p:pic>
      <p:pic>
        <p:nvPicPr>
          <p:cNvPr id="15" name="Grafik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11436" y="4302372"/>
            <a:ext cx="4300629" cy="2419104"/>
          </a:xfrm>
          <a:prstGeom prst="rect">
            <a:avLst/>
          </a:prstGeom>
        </p:spPr>
      </p:pic>
      <p:sp>
        <p:nvSpPr>
          <p:cNvPr id="2" name="Titel 1"/>
          <p:cNvSpPr>
            <a:spLocks noGrp="1"/>
          </p:cNvSpPr>
          <p:nvPr>
            <p:ph type="title"/>
          </p:nvPr>
        </p:nvSpPr>
        <p:spPr>
          <a:xfrm>
            <a:off x="2736574" y="2913863"/>
            <a:ext cx="7182678" cy="1325563"/>
          </a:xfrm>
          <a:solidFill>
            <a:schemeClr val="bg1">
              <a:alpha val="76000"/>
            </a:schemeClr>
          </a:solidFill>
        </p:spPr>
        <p:txBody>
          <a:bodyPr/>
          <a:lstStyle/>
          <a:p>
            <a:r>
              <a:rPr lang="de-DE" b="1" dirty="0" smtClean="0">
                <a:latin typeface="+mn-lt"/>
              </a:rPr>
              <a:t>Grund 1: Thematische Vielfalt</a:t>
            </a:r>
            <a:endParaRPr lang="de-DE" b="1" dirty="0">
              <a:latin typeface="+mn-lt"/>
            </a:endParaRPr>
          </a:p>
        </p:txBody>
      </p:sp>
    </p:spTree>
    <p:extLst>
      <p:ext uri="{BB962C8B-B14F-4D97-AF65-F5344CB8AC3E}">
        <p14:creationId xmlns:p14="http://schemas.microsoft.com/office/powerpoint/2010/main" val="3076731945"/>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b="1" dirty="0" smtClean="0">
                <a:latin typeface="+mn-lt"/>
              </a:rPr>
              <a:t>Grund 2: Japanaustausch mit 13 Universitäten</a:t>
            </a:r>
            <a:br>
              <a:rPr lang="de-DE" b="1" dirty="0" smtClean="0">
                <a:latin typeface="+mn-lt"/>
              </a:rPr>
            </a:br>
            <a:endParaRPr lang="de-DE" b="1" dirty="0">
              <a:latin typeface="+mn-lt"/>
            </a:endParaRPr>
          </a:p>
        </p:txBody>
      </p:sp>
      <p:sp>
        <p:nvSpPr>
          <p:cNvPr id="3" name="Inhaltsplatzhalter 2"/>
          <p:cNvSpPr>
            <a:spLocks noGrp="1"/>
          </p:cNvSpPr>
          <p:nvPr>
            <p:ph idx="1"/>
          </p:nvPr>
        </p:nvSpPr>
        <p:spPr>
          <a:xfrm>
            <a:off x="838200" y="1311964"/>
            <a:ext cx="4181061" cy="5409511"/>
          </a:xfrm>
        </p:spPr>
        <p:txBody>
          <a:bodyPr>
            <a:normAutofit fontScale="92500" lnSpcReduction="20000"/>
          </a:bodyPr>
          <a:lstStyle/>
          <a:p>
            <a:pPr marL="357188" indent="-357188">
              <a:lnSpc>
                <a:spcPct val="120000"/>
              </a:lnSpc>
              <a:spcBef>
                <a:spcPts val="0"/>
              </a:spcBef>
            </a:pPr>
            <a:r>
              <a:rPr lang="en-US" sz="2600" dirty="0" err="1" smtClean="0"/>
              <a:t>Dokkyo</a:t>
            </a:r>
            <a:r>
              <a:rPr lang="en-US" sz="2600" dirty="0" smtClean="0"/>
              <a:t> University</a:t>
            </a:r>
          </a:p>
          <a:p>
            <a:pPr marL="357188" indent="-357188">
              <a:lnSpc>
                <a:spcPct val="120000"/>
              </a:lnSpc>
              <a:spcBef>
                <a:spcPts val="0"/>
              </a:spcBef>
            </a:pPr>
            <a:endParaRPr lang="en-US" sz="2600" dirty="0" smtClean="0"/>
          </a:p>
          <a:p>
            <a:pPr marL="357188" indent="-357188">
              <a:lnSpc>
                <a:spcPct val="120000"/>
              </a:lnSpc>
              <a:spcBef>
                <a:spcPts val="0"/>
              </a:spcBef>
            </a:pPr>
            <a:r>
              <a:rPr lang="en-US" sz="2600" dirty="0" smtClean="0"/>
              <a:t>Sophia University</a:t>
            </a:r>
          </a:p>
          <a:p>
            <a:pPr marL="357188" indent="-357188">
              <a:lnSpc>
                <a:spcPct val="120000"/>
              </a:lnSpc>
              <a:spcBef>
                <a:spcPts val="0"/>
              </a:spcBef>
            </a:pPr>
            <a:endParaRPr lang="en-US" sz="2600" dirty="0" smtClean="0"/>
          </a:p>
          <a:p>
            <a:pPr marL="357188" indent="-357188">
              <a:lnSpc>
                <a:spcPct val="120000"/>
              </a:lnSpc>
              <a:spcBef>
                <a:spcPts val="0"/>
              </a:spcBef>
            </a:pPr>
            <a:r>
              <a:rPr lang="en-US" sz="2600" dirty="0" smtClean="0"/>
              <a:t>Tokyo University of Foreign Studies</a:t>
            </a:r>
          </a:p>
          <a:p>
            <a:pPr marL="357188" indent="-357188">
              <a:lnSpc>
                <a:spcPct val="120000"/>
              </a:lnSpc>
              <a:spcBef>
                <a:spcPts val="0"/>
              </a:spcBef>
            </a:pPr>
            <a:endParaRPr lang="en-US" sz="2600" dirty="0" smtClean="0"/>
          </a:p>
          <a:p>
            <a:pPr marL="357188" indent="-357188">
              <a:lnSpc>
                <a:spcPct val="120000"/>
              </a:lnSpc>
              <a:spcBef>
                <a:spcPts val="0"/>
              </a:spcBef>
            </a:pPr>
            <a:r>
              <a:rPr lang="en-US" sz="2600" dirty="0" smtClean="0"/>
              <a:t>Chiba University</a:t>
            </a:r>
          </a:p>
          <a:p>
            <a:pPr marL="357188" indent="-357188">
              <a:lnSpc>
                <a:spcPct val="120000"/>
              </a:lnSpc>
              <a:spcBef>
                <a:spcPts val="0"/>
              </a:spcBef>
            </a:pPr>
            <a:endParaRPr lang="en-US" sz="2600" dirty="0" smtClean="0"/>
          </a:p>
          <a:p>
            <a:pPr marL="357188" indent="-357188">
              <a:lnSpc>
                <a:spcPct val="120000"/>
              </a:lnSpc>
              <a:spcBef>
                <a:spcPts val="0"/>
              </a:spcBef>
            </a:pPr>
            <a:r>
              <a:rPr lang="en-US" sz="2600" dirty="0" smtClean="0"/>
              <a:t>Okayama University</a:t>
            </a:r>
          </a:p>
          <a:p>
            <a:pPr marL="0" indent="0">
              <a:lnSpc>
                <a:spcPct val="120000"/>
              </a:lnSpc>
              <a:spcBef>
                <a:spcPts val="0"/>
              </a:spcBef>
              <a:buNone/>
            </a:pPr>
            <a:endParaRPr lang="en-US" sz="2600" dirty="0" smtClean="0"/>
          </a:p>
          <a:p>
            <a:pPr marL="357188" indent="-357188">
              <a:lnSpc>
                <a:spcPct val="120000"/>
              </a:lnSpc>
              <a:spcBef>
                <a:spcPts val="0"/>
              </a:spcBef>
            </a:pPr>
            <a:r>
              <a:rPr lang="en-US" sz="2600" dirty="0" smtClean="0"/>
              <a:t>Kyoto University</a:t>
            </a:r>
          </a:p>
          <a:p>
            <a:pPr marL="357188" indent="-357188">
              <a:lnSpc>
                <a:spcPct val="120000"/>
              </a:lnSpc>
              <a:spcBef>
                <a:spcPts val="0"/>
              </a:spcBef>
            </a:pPr>
            <a:endParaRPr lang="en-US" sz="2600" dirty="0" smtClean="0"/>
          </a:p>
          <a:p>
            <a:pPr marL="357188" indent="-357188">
              <a:lnSpc>
                <a:spcPct val="120000"/>
              </a:lnSpc>
              <a:spcBef>
                <a:spcPts val="0"/>
              </a:spcBef>
            </a:pPr>
            <a:r>
              <a:rPr lang="en-US" dirty="0" smtClean="0"/>
              <a:t>Kobe </a:t>
            </a:r>
            <a:r>
              <a:rPr lang="en-US" dirty="0"/>
              <a:t>University</a:t>
            </a:r>
          </a:p>
          <a:p>
            <a:pPr marL="357188" indent="-357188">
              <a:lnSpc>
                <a:spcPct val="120000"/>
              </a:lnSpc>
              <a:spcBef>
                <a:spcPts val="0"/>
              </a:spcBef>
            </a:pPr>
            <a:endParaRPr lang="en-US" sz="2600" dirty="0" smtClean="0"/>
          </a:p>
          <a:p>
            <a:pPr marL="357188" indent="-357188">
              <a:lnSpc>
                <a:spcPct val="120000"/>
              </a:lnSpc>
              <a:spcBef>
                <a:spcPts val="0"/>
              </a:spcBef>
            </a:pPr>
            <a:endParaRPr lang="en-US" dirty="0" smtClean="0"/>
          </a:p>
          <a:p>
            <a:pPr marL="0" indent="0">
              <a:lnSpc>
                <a:spcPct val="120000"/>
              </a:lnSpc>
              <a:spcBef>
                <a:spcPts val="0"/>
              </a:spcBef>
            </a:pPr>
            <a:endParaRPr lang="en-US" dirty="0" smtClean="0"/>
          </a:p>
        </p:txBody>
      </p:sp>
      <p:sp>
        <p:nvSpPr>
          <p:cNvPr id="4" name="Fußzeilenplatzhalter 3"/>
          <p:cNvSpPr>
            <a:spLocks noGrp="1"/>
          </p:cNvSpPr>
          <p:nvPr>
            <p:ph type="ftr" sz="quarter" idx="11"/>
          </p:nvPr>
        </p:nvSpPr>
        <p:spPr/>
        <p:txBody>
          <a:bodyPr/>
          <a:lstStyle/>
          <a:p>
            <a:r>
              <a:rPr lang="de-DE" smtClean="0"/>
              <a:t>inFUtage Digital 2020 BA Japanstudien Prof. Dr. Cornelia Reiher</a:t>
            </a:r>
            <a:endParaRPr lang="de-DE"/>
          </a:p>
        </p:txBody>
      </p:sp>
      <p:sp>
        <p:nvSpPr>
          <p:cNvPr id="5" name="Textfeld 4"/>
          <p:cNvSpPr txBox="1"/>
          <p:nvPr/>
        </p:nvSpPr>
        <p:spPr>
          <a:xfrm>
            <a:off x="5276022" y="1311964"/>
            <a:ext cx="5754756" cy="4893647"/>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Chuo University</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International Christian University</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Keio University</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Sophia University</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 University of Tsukuba</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err="1" smtClean="0"/>
              <a:t>Waseda</a:t>
            </a:r>
            <a:r>
              <a:rPr lang="en-US" sz="2400" dirty="0" smtClean="0"/>
              <a:t> University</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University of Tokyo</a:t>
            </a:r>
          </a:p>
        </p:txBody>
      </p:sp>
    </p:spTree>
    <p:extLst>
      <p:ext uri="{BB962C8B-B14F-4D97-AF65-F5344CB8AC3E}">
        <p14:creationId xmlns:p14="http://schemas.microsoft.com/office/powerpoint/2010/main" val="3407793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0D8FB6-763A-44A1-B5C5-AA323019C2E2}"/>
              </a:ext>
            </a:extLst>
          </p:cNvPr>
          <p:cNvSpPr>
            <a:spLocks noGrp="1"/>
          </p:cNvSpPr>
          <p:nvPr>
            <p:ph type="title"/>
          </p:nvPr>
        </p:nvSpPr>
        <p:spPr/>
        <p:txBody>
          <a:bodyPr/>
          <a:lstStyle/>
          <a:p>
            <a:r>
              <a:rPr lang="de-DE" b="1" dirty="0" smtClean="0">
                <a:latin typeface="+mn-lt"/>
              </a:rPr>
              <a:t>Grund 3: Unterstützung </a:t>
            </a:r>
            <a:r>
              <a:rPr lang="de-DE" b="1" dirty="0" smtClean="0">
                <a:latin typeface="+mn-lt"/>
              </a:rPr>
              <a:t>für Studierende</a:t>
            </a:r>
            <a:endParaRPr lang="de-DE" b="1" dirty="0">
              <a:latin typeface="+mn-lt"/>
            </a:endParaRPr>
          </a:p>
        </p:txBody>
      </p:sp>
      <p:sp>
        <p:nvSpPr>
          <p:cNvPr id="3" name="Inhaltsplatzhalter 2">
            <a:extLst>
              <a:ext uri="{FF2B5EF4-FFF2-40B4-BE49-F238E27FC236}">
                <a16:creationId xmlns:a16="http://schemas.microsoft.com/office/drawing/2014/main" id="{250AA14F-22DD-46CA-96C0-31160B4920C3}"/>
              </a:ext>
            </a:extLst>
          </p:cNvPr>
          <p:cNvSpPr>
            <a:spLocks noGrp="1"/>
          </p:cNvSpPr>
          <p:nvPr>
            <p:ph idx="1"/>
          </p:nvPr>
        </p:nvSpPr>
        <p:spPr/>
        <p:txBody>
          <a:bodyPr>
            <a:normAutofit/>
          </a:bodyPr>
          <a:lstStyle/>
          <a:p>
            <a:r>
              <a:rPr lang="de-DE" b="1" dirty="0" err="1" smtClean="0"/>
              <a:t>Tutoring</a:t>
            </a:r>
            <a:r>
              <a:rPr lang="de-DE" b="1" dirty="0" smtClean="0"/>
              <a:t> Japanologie </a:t>
            </a:r>
            <a:r>
              <a:rPr lang="de-DE" dirty="0" smtClean="0"/>
              <a:t>(Hausarbeiten Schreib-Café)</a:t>
            </a:r>
          </a:p>
          <a:p>
            <a:r>
              <a:rPr lang="de-DE" b="1" dirty="0" smtClean="0"/>
              <a:t>Fachschaft Japanologie</a:t>
            </a:r>
            <a:r>
              <a:rPr lang="de-DE" dirty="0" smtClean="0"/>
              <a:t> (Orientierung für Erstsemester, Spieleabende, Literaturkreis, etc.)</a:t>
            </a:r>
          </a:p>
          <a:p>
            <a:pPr marL="0" indent="0">
              <a:buNone/>
            </a:pPr>
            <a:r>
              <a:rPr lang="de-DE" dirty="0"/>
              <a:t> </a:t>
            </a:r>
            <a:r>
              <a:rPr lang="de-DE" dirty="0" smtClean="0"/>
              <a:t>  Blog: fsijapanfu.wordpress.com; FB-Seite: facebook.com/</a:t>
            </a:r>
            <a:r>
              <a:rPr lang="de-DE" dirty="0" err="1" smtClean="0"/>
              <a:t>japstudfu</a:t>
            </a:r>
            <a:r>
              <a:rPr lang="de-DE" dirty="0" smtClean="0"/>
              <a:t>)</a:t>
            </a:r>
          </a:p>
          <a:p>
            <a:r>
              <a:rPr lang="de-DE" b="1" dirty="0" smtClean="0"/>
              <a:t>Mentoring </a:t>
            </a:r>
            <a:r>
              <a:rPr lang="de-DE" dirty="0" smtClean="0"/>
              <a:t>(Unterstützung für Studienanfänger*innen)</a:t>
            </a:r>
          </a:p>
          <a:p>
            <a:r>
              <a:rPr lang="de-DE" b="1" dirty="0" smtClean="0"/>
              <a:t>Engagierte Dozent*innen </a:t>
            </a:r>
            <a:r>
              <a:rPr lang="de-DE" dirty="0" smtClean="0"/>
              <a:t>(Sprechstunden, Beratung)</a:t>
            </a:r>
          </a:p>
          <a:p>
            <a:endParaRPr lang="de-DE" dirty="0" smtClean="0"/>
          </a:p>
          <a:p>
            <a:pPr marL="0" indent="0">
              <a:buNone/>
            </a:pPr>
            <a:endParaRPr lang="de-DE" dirty="0"/>
          </a:p>
        </p:txBody>
      </p:sp>
      <p:sp>
        <p:nvSpPr>
          <p:cNvPr id="4" name="Fußzeilenplatzhalter 3"/>
          <p:cNvSpPr>
            <a:spLocks noGrp="1"/>
          </p:cNvSpPr>
          <p:nvPr>
            <p:ph type="ftr" sz="quarter" idx="11"/>
          </p:nvPr>
        </p:nvSpPr>
        <p:spPr/>
        <p:txBody>
          <a:bodyPr/>
          <a:lstStyle/>
          <a:p>
            <a:r>
              <a:rPr lang="de-DE" smtClean="0"/>
              <a:t>inFUtage Digital 2020 BA Japanstudien Prof. Dr. Cornelia Reiher</a:t>
            </a:r>
            <a:endParaRPr lang="de-DE"/>
          </a:p>
        </p:txBody>
      </p:sp>
    </p:spTree>
    <p:extLst>
      <p:ext uri="{BB962C8B-B14F-4D97-AF65-F5344CB8AC3E}">
        <p14:creationId xmlns:p14="http://schemas.microsoft.com/office/powerpoint/2010/main" val="3929434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smtClean="0">
                <a:latin typeface="+mn-lt"/>
              </a:rPr>
              <a:t>Grund 4: Japan in Berlin</a:t>
            </a:r>
            <a:endParaRPr lang="de-DE" b="1" dirty="0">
              <a:latin typeface="+mn-lt"/>
            </a:endParaRPr>
          </a:p>
        </p:txBody>
      </p:sp>
      <p:sp>
        <p:nvSpPr>
          <p:cNvPr id="3" name="Inhaltsplatzhalter 2"/>
          <p:cNvSpPr>
            <a:spLocks noGrp="1"/>
          </p:cNvSpPr>
          <p:nvPr>
            <p:ph idx="1"/>
          </p:nvPr>
        </p:nvSpPr>
        <p:spPr/>
        <p:txBody>
          <a:bodyPr/>
          <a:lstStyle/>
          <a:p>
            <a:r>
              <a:rPr lang="de-DE" dirty="0" smtClean="0"/>
              <a:t>Japanische Kulturveranstaltungen (</a:t>
            </a:r>
            <a:r>
              <a:rPr lang="de-DE" dirty="0" err="1" smtClean="0"/>
              <a:t>Hanami</a:t>
            </a:r>
            <a:r>
              <a:rPr lang="de-DE" dirty="0" smtClean="0"/>
              <a:t>, Japanfestival)</a:t>
            </a:r>
          </a:p>
          <a:p>
            <a:r>
              <a:rPr lang="de-DE" dirty="0" smtClean="0"/>
              <a:t>Japanische Institutionen (Botschaft, JDZB …)</a:t>
            </a:r>
          </a:p>
          <a:p>
            <a:r>
              <a:rPr lang="de-DE" dirty="0" smtClean="0"/>
              <a:t>Japanische Unternehmen</a:t>
            </a:r>
          </a:p>
          <a:p>
            <a:r>
              <a:rPr lang="de-DE" dirty="0" smtClean="0"/>
              <a:t>Japanische Restaurants und Geschäfte</a:t>
            </a:r>
          </a:p>
          <a:p>
            <a:r>
              <a:rPr lang="de-DE" dirty="0" smtClean="0"/>
              <a:t>Japanische Community</a:t>
            </a:r>
          </a:p>
          <a:p>
            <a:r>
              <a:rPr lang="de-DE" dirty="0" smtClean="0"/>
              <a:t>Japanische Künstler</a:t>
            </a:r>
          </a:p>
          <a:p>
            <a:endParaRPr lang="de-DE" dirty="0"/>
          </a:p>
        </p:txBody>
      </p:sp>
      <p:sp>
        <p:nvSpPr>
          <p:cNvPr id="4" name="Fußzeilenplatzhalter 3"/>
          <p:cNvSpPr>
            <a:spLocks noGrp="1"/>
          </p:cNvSpPr>
          <p:nvPr>
            <p:ph type="ftr" sz="quarter" idx="11"/>
          </p:nvPr>
        </p:nvSpPr>
        <p:spPr/>
        <p:txBody>
          <a:bodyPr/>
          <a:lstStyle/>
          <a:p>
            <a:r>
              <a:rPr lang="de-DE" smtClean="0"/>
              <a:t>inFUtage Digital 2020 BA Japanstudien Prof. Dr. Cornelia Reiher</a:t>
            </a:r>
            <a:endParaRPr lang="de-DE"/>
          </a:p>
        </p:txBody>
      </p:sp>
    </p:spTree>
    <p:extLst>
      <p:ext uri="{BB962C8B-B14F-4D97-AF65-F5344CB8AC3E}">
        <p14:creationId xmlns:p14="http://schemas.microsoft.com/office/powerpoint/2010/main" val="2531781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smtClean="0">
                <a:latin typeface="+mn-lt"/>
              </a:rPr>
              <a:t>Grund 5: Hochschullandschaft Berlin</a:t>
            </a:r>
            <a:endParaRPr lang="de-DE" b="1" dirty="0">
              <a:latin typeface="+mn-lt"/>
            </a:endParaRPr>
          </a:p>
        </p:txBody>
      </p:sp>
      <p:sp>
        <p:nvSpPr>
          <p:cNvPr id="3" name="Inhaltsplatzhalter 2"/>
          <p:cNvSpPr>
            <a:spLocks noGrp="1"/>
          </p:cNvSpPr>
          <p:nvPr>
            <p:ph idx="1"/>
          </p:nvPr>
        </p:nvSpPr>
        <p:spPr/>
        <p:txBody>
          <a:bodyPr/>
          <a:lstStyle/>
          <a:p>
            <a:r>
              <a:rPr lang="de-DE" dirty="0" smtClean="0"/>
              <a:t>Vorträge</a:t>
            </a:r>
          </a:p>
          <a:p>
            <a:r>
              <a:rPr lang="de-DE" dirty="0" smtClean="0"/>
              <a:t>Gastwissenschaftler</a:t>
            </a:r>
          </a:p>
          <a:p>
            <a:r>
              <a:rPr lang="de-DE" dirty="0" smtClean="0"/>
              <a:t>Forschungsprojekte</a:t>
            </a:r>
          </a:p>
          <a:p>
            <a:r>
              <a:rPr lang="de-DE" dirty="0" smtClean="0"/>
              <a:t>Konferenzen, Tagungen, Workshops</a:t>
            </a:r>
          </a:p>
          <a:p>
            <a:r>
              <a:rPr lang="de-DE" dirty="0" smtClean="0"/>
              <a:t>Interdisziplinäre Lehrangebote</a:t>
            </a:r>
          </a:p>
          <a:p>
            <a:r>
              <a:rPr lang="de-DE" dirty="0" smtClean="0"/>
              <a:t>Lehrangebote an allen Berliner Hochschulen (z.B. für den affinen Bereich)</a:t>
            </a:r>
            <a:endParaRPr lang="de-DE" dirty="0"/>
          </a:p>
        </p:txBody>
      </p:sp>
      <p:sp>
        <p:nvSpPr>
          <p:cNvPr id="4" name="Fußzeilenplatzhalter 3"/>
          <p:cNvSpPr>
            <a:spLocks noGrp="1"/>
          </p:cNvSpPr>
          <p:nvPr>
            <p:ph type="ftr" sz="quarter" idx="11"/>
          </p:nvPr>
        </p:nvSpPr>
        <p:spPr/>
        <p:txBody>
          <a:bodyPr/>
          <a:lstStyle/>
          <a:p>
            <a:r>
              <a:rPr lang="de-DE" smtClean="0"/>
              <a:t>inFUtage Digital 2020 BA Japanstudien Prof. Dr. Cornelia Reiher</a:t>
            </a:r>
            <a:endParaRPr lang="de-DE"/>
          </a:p>
        </p:txBody>
      </p:sp>
    </p:spTree>
    <p:extLst>
      <p:ext uri="{BB962C8B-B14F-4D97-AF65-F5344CB8AC3E}">
        <p14:creationId xmlns:p14="http://schemas.microsoft.com/office/powerpoint/2010/main" val="1858741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69234" y="166970"/>
            <a:ext cx="10684566" cy="1325563"/>
          </a:xfrm>
        </p:spPr>
        <p:txBody>
          <a:bodyPr>
            <a:normAutofit/>
          </a:bodyPr>
          <a:lstStyle/>
          <a:p>
            <a:pPr algn="ctr"/>
            <a:r>
              <a:rPr lang="de-DE" b="1" dirty="0" smtClean="0">
                <a:latin typeface="+mn-lt"/>
              </a:rPr>
              <a:t>Informationen zu den Studiengängen:</a:t>
            </a:r>
            <a:br>
              <a:rPr lang="de-DE" b="1" dirty="0" smtClean="0">
                <a:latin typeface="+mn-lt"/>
              </a:rPr>
            </a:br>
            <a:r>
              <a:rPr lang="de-DE" b="1" dirty="0" smtClean="0">
                <a:latin typeface="+mn-lt"/>
              </a:rPr>
              <a:t>B.A</a:t>
            </a:r>
            <a:r>
              <a:rPr lang="de-DE" b="1" dirty="0" smtClean="0">
                <a:latin typeface="+mn-lt"/>
              </a:rPr>
              <a:t>. Japanstudien </a:t>
            </a:r>
            <a:r>
              <a:rPr lang="de-DE" b="1" dirty="0" smtClean="0">
                <a:latin typeface="+mn-lt"/>
              </a:rPr>
              <a:t>/BA+</a:t>
            </a:r>
            <a:endParaRPr lang="de-DE" b="1" dirty="0">
              <a:latin typeface="+mn-lt"/>
            </a:endParaRPr>
          </a:p>
        </p:txBody>
      </p:sp>
      <p:sp>
        <p:nvSpPr>
          <p:cNvPr id="5" name="Rectangle 8"/>
          <p:cNvSpPr>
            <a:spLocks noGrp="1" noChangeArrowheads="1"/>
          </p:cNvSpPr>
          <p:nvPr>
            <p:ph type="ftr" sz="quarter" idx="10"/>
          </p:nvPr>
        </p:nvSpPr>
        <p:spPr>
          <a:ln/>
        </p:spPr>
        <p:txBody>
          <a:bodyPr/>
          <a:lstStyle/>
          <a:p>
            <a:r>
              <a:rPr lang="de-DE" smtClean="0"/>
              <a:t>inFUtage Digital 2020 BA Japanstudien Prof. Dr. Cornelia Reiher</a:t>
            </a:r>
            <a:endParaRPr lang="de-DE" dirty="0"/>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6104" y="5892275"/>
            <a:ext cx="749990" cy="749990"/>
          </a:xfrm>
          <a:prstGeom prst="rect">
            <a:avLst/>
          </a:prstGeom>
        </p:spPr>
      </p:pic>
      <p:pic>
        <p:nvPicPr>
          <p:cNvPr id="3" name="Grafik 2"/>
          <p:cNvPicPr>
            <a:picLocks noChangeAspect="1"/>
          </p:cNvPicPr>
          <p:nvPr/>
        </p:nvPicPr>
        <p:blipFill rotWithShape="1">
          <a:blip r:embed="rId4"/>
          <a:srcRect l="-378" t="4533" r="378" b="22622"/>
          <a:stretch/>
        </p:blipFill>
        <p:spPr>
          <a:xfrm>
            <a:off x="669234" y="1492533"/>
            <a:ext cx="10515600" cy="4312533"/>
          </a:xfrm>
          <a:prstGeom prst="rect">
            <a:avLst/>
          </a:prstGeom>
        </p:spPr>
      </p:pic>
    </p:spTree>
    <p:extLst>
      <p:ext uri="{BB962C8B-B14F-4D97-AF65-F5344CB8AC3E}">
        <p14:creationId xmlns:p14="http://schemas.microsoft.com/office/powerpoint/2010/main" val="3688019735"/>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1601</Words>
  <Application>Microsoft Office PowerPoint</Application>
  <PresentationFormat>Breitbild</PresentationFormat>
  <Paragraphs>207</Paragraphs>
  <Slides>16</Slides>
  <Notes>10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16</vt:i4>
      </vt:variant>
    </vt:vector>
  </HeadingPairs>
  <TitlesOfParts>
    <vt:vector size="21" baseType="lpstr">
      <vt:lpstr>Arial</vt:lpstr>
      <vt:lpstr>Calibri</vt:lpstr>
      <vt:lpstr>Calibri Light</vt:lpstr>
      <vt:lpstr>Wingdings</vt:lpstr>
      <vt:lpstr>Office</vt:lpstr>
      <vt:lpstr>Japanstudien</vt:lpstr>
      <vt:lpstr>PowerPoint-Präsentation</vt:lpstr>
      <vt:lpstr>5 gute Gründe für ein Japanologiestudium an der FU Berlin</vt:lpstr>
      <vt:lpstr>Grund 1: Thematische Vielfalt</vt:lpstr>
      <vt:lpstr>Grund 2: Japanaustausch mit 13 Universitäten </vt:lpstr>
      <vt:lpstr>Grund 3: Unterstützung für Studierende</vt:lpstr>
      <vt:lpstr>Grund 4: Japan in Berlin</vt:lpstr>
      <vt:lpstr>Grund 5: Hochschullandschaft Berlin</vt:lpstr>
      <vt:lpstr>Informationen zu den Studiengängen: B.A. Japanstudien /BA+</vt:lpstr>
      <vt:lpstr>PowerPoint-Präsentation</vt:lpstr>
      <vt:lpstr>PowerPoint-Präsentation</vt:lpstr>
      <vt:lpstr>PowerPoint-Präsentation</vt:lpstr>
      <vt:lpstr>PowerPoint-Präsentation</vt:lpstr>
      <vt:lpstr>PowerPoint-Präsentation</vt:lpstr>
      <vt:lpstr> Nützliche Links </vt:lpstr>
      <vt:lpstr>Fragen &amp; Antworten</vt:lpstr>
    </vt:vector>
  </TitlesOfParts>
  <Company>Freie Universitaet Berlin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Reiher, Cornelia</dc:creator>
  <cp:lastModifiedBy>Reiher, Cornelia</cp:lastModifiedBy>
  <cp:revision>11</cp:revision>
  <dcterms:created xsi:type="dcterms:W3CDTF">2020-06-16T09:15:53Z</dcterms:created>
  <dcterms:modified xsi:type="dcterms:W3CDTF">2020-06-16T12:29:07Z</dcterms:modified>
</cp:coreProperties>
</file>