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83F90-78CC-4F99-BBEB-070F6070690F}" type="datetimeFigureOut">
              <a:rPr lang="de-DE" smtClean="0"/>
              <a:t>16.04.2021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326EE-327A-4F09-A484-0EFD800DF2C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72913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83F90-78CC-4F99-BBEB-070F6070690F}" type="datetimeFigureOut">
              <a:rPr lang="de-DE" smtClean="0"/>
              <a:t>16.04.2021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326EE-327A-4F09-A484-0EFD800DF2C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4068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83F90-78CC-4F99-BBEB-070F6070690F}" type="datetimeFigureOut">
              <a:rPr lang="de-DE" smtClean="0"/>
              <a:t>16.04.2021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326EE-327A-4F09-A484-0EFD800DF2C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0588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83F90-78CC-4F99-BBEB-070F6070690F}" type="datetimeFigureOut">
              <a:rPr lang="de-DE" smtClean="0"/>
              <a:t>16.04.2021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326EE-327A-4F09-A484-0EFD800DF2C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1104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83F90-78CC-4F99-BBEB-070F6070690F}" type="datetimeFigureOut">
              <a:rPr lang="de-DE" smtClean="0"/>
              <a:t>16.04.2021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326EE-327A-4F09-A484-0EFD800DF2C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8574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83F90-78CC-4F99-BBEB-070F6070690F}" type="datetimeFigureOut">
              <a:rPr lang="de-DE" smtClean="0"/>
              <a:t>16.04.2021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326EE-327A-4F09-A484-0EFD800DF2C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4946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83F90-78CC-4F99-BBEB-070F6070690F}" type="datetimeFigureOut">
              <a:rPr lang="de-DE" smtClean="0"/>
              <a:t>16.04.2021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326EE-327A-4F09-A484-0EFD800DF2C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9448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83F90-78CC-4F99-BBEB-070F6070690F}" type="datetimeFigureOut">
              <a:rPr lang="de-DE" smtClean="0"/>
              <a:t>16.04.2021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326EE-327A-4F09-A484-0EFD800DF2C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2215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83F90-78CC-4F99-BBEB-070F6070690F}" type="datetimeFigureOut">
              <a:rPr lang="de-DE" smtClean="0"/>
              <a:t>16.04.2021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326EE-327A-4F09-A484-0EFD800DF2C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8386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83F90-78CC-4F99-BBEB-070F6070690F}" type="datetimeFigureOut">
              <a:rPr lang="de-DE" smtClean="0"/>
              <a:t>16.04.2021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326EE-327A-4F09-A484-0EFD800DF2C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8141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83F90-78CC-4F99-BBEB-070F6070690F}" type="datetimeFigureOut">
              <a:rPr lang="de-DE" smtClean="0"/>
              <a:t>16.04.2021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326EE-327A-4F09-A484-0EFD800DF2C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2123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483F90-78CC-4F99-BBEB-070F6070690F}" type="datetimeFigureOut">
              <a:rPr lang="de-DE" smtClean="0"/>
              <a:t>16.04.2021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E326EE-327A-4F09-A484-0EFD800DF2C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5059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fu-berlin.de/sites/abt-1/stabsstellen/dcfam-service/index.html" TargetMode="External"/><Relationship Id="rId13" Type="http://schemas.openxmlformats.org/officeDocument/2006/relationships/hyperlink" Target="https://www.stw.berlin/beratung/sozialberatung.html" TargetMode="External"/><Relationship Id="rId3" Type="http://schemas.openxmlformats.org/officeDocument/2006/relationships/hyperlink" Target="https://www.fu-berlin.de/einrichtungen/service/studierende/studienfachberatung/index.html" TargetMode="External"/><Relationship Id="rId7" Type="http://schemas.openxmlformats.org/officeDocument/2006/relationships/hyperlink" Target="https://www.fu-berlin.de/service/behinderung/index.html" TargetMode="External"/><Relationship Id="rId12" Type="http://schemas.openxmlformats.org/officeDocument/2006/relationships/hyperlink" Target="https://www.stw.berlin/beratung/psychologische-beratung.html" TargetMode="External"/><Relationship Id="rId2" Type="http://schemas.openxmlformats.org/officeDocument/2006/relationships/image" Target="../media/image1.png"/><Relationship Id="rId16" Type="http://schemas.openxmlformats.org/officeDocument/2006/relationships/hyperlink" Target="https://www.berliner-krisendienst.de/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fu-berlin.de/sites/studienberatung/psychologische_beratung/ueberuns/index.html" TargetMode="External"/><Relationship Id="rId11" Type="http://schemas.openxmlformats.org/officeDocument/2006/relationships/hyperlink" Target="https://www.stw.berlin/beratung/psychologisch-psychotherapeutische-beratungsstelle.html" TargetMode="External"/><Relationship Id="rId5" Type="http://schemas.openxmlformats.org/officeDocument/2006/relationships/hyperlink" Target="https://www.fu-berlin.de/sites/studienberatung/studienberatung/ueberuns/index.html" TargetMode="External"/><Relationship Id="rId15" Type="http://schemas.openxmlformats.org/officeDocument/2006/relationships/hyperlink" Target="http://berlin.nightlines.eu/" TargetMode="External"/><Relationship Id="rId10" Type="http://schemas.openxmlformats.org/officeDocument/2006/relationships/hyperlink" Target="https://www.fu-berlin.de/sites/studienberatung/veranstaltungen/workshops/index.html" TargetMode="External"/><Relationship Id="rId4" Type="http://schemas.openxmlformats.org/officeDocument/2006/relationships/hyperlink" Target="https://www.fu-berlin.de/studium/studienorganisation/pruefung/index.html" TargetMode="External"/><Relationship Id="rId9" Type="http://schemas.openxmlformats.org/officeDocument/2006/relationships/hyperlink" Target="https://www.astafu.de/beratungen" TargetMode="External"/><Relationship Id="rId14" Type="http://schemas.openxmlformats.org/officeDocument/2006/relationships/hyperlink" Target="https://www.stw.berlin/wohnen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3">
            <a:extLst>
              <a:ext uri="{FF2B5EF4-FFF2-40B4-BE49-F238E27FC236}">
                <a16:creationId xmlns:a16="http://schemas.microsoft.com/office/drawing/2014/main" id="{A76CD564-05B2-43CD-B170-3301AC51C44F}"/>
              </a:ext>
            </a:extLst>
          </p:cNvPr>
          <p:cNvSpPr txBox="1">
            <a:spLocks noChangeArrowheads="1"/>
          </p:cNvSpPr>
          <p:nvPr/>
        </p:nvSpPr>
        <p:spPr>
          <a:xfrm>
            <a:off x="2461201" y="4751108"/>
            <a:ext cx="8642350" cy="21068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endParaRPr lang="de-DE" altLang="de-DE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D4F42D38-94D1-4076-BD88-DB458A375EE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624"/>
          <a:stretch/>
        </p:blipFill>
        <p:spPr>
          <a:xfrm>
            <a:off x="9312117" y="141317"/>
            <a:ext cx="2714618" cy="720000"/>
          </a:xfrm>
          <a:prstGeom prst="rect">
            <a:avLst/>
          </a:prstGeom>
        </p:spPr>
      </p:pic>
      <p:sp>
        <p:nvSpPr>
          <p:cNvPr id="10" name="Textfeld 9">
            <a:extLst>
              <a:ext uri="{FF2B5EF4-FFF2-40B4-BE49-F238E27FC236}">
                <a16:creationId xmlns:a16="http://schemas.microsoft.com/office/drawing/2014/main" id="{1CF759A6-0B2A-47E5-A05D-B55456857753}"/>
              </a:ext>
            </a:extLst>
          </p:cNvPr>
          <p:cNvSpPr txBox="1"/>
          <p:nvPr/>
        </p:nvSpPr>
        <p:spPr>
          <a:xfrm>
            <a:off x="165266" y="794813"/>
            <a:ext cx="118614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 smtClean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Beratungsmöglichkeiten </a:t>
            </a:r>
            <a:r>
              <a:rPr lang="de-DE" sz="2400" b="1" dirty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 der </a:t>
            </a:r>
            <a:r>
              <a:rPr lang="de-DE" sz="2400" b="1" dirty="0" smtClean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Freien Universität</a:t>
            </a:r>
            <a:endParaRPr lang="de-DE" sz="2400" b="1" dirty="0">
              <a:solidFill>
                <a:srgbClr val="00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504D3124-CA34-4801-9DD4-BF3D8237EAE4}"/>
              </a:ext>
            </a:extLst>
          </p:cNvPr>
          <p:cNvSpPr txBox="1"/>
          <p:nvPr/>
        </p:nvSpPr>
        <p:spPr>
          <a:xfrm>
            <a:off x="234157" y="310076"/>
            <a:ext cx="8820000" cy="461665"/>
          </a:xfrm>
          <a:prstGeom prst="rect">
            <a:avLst/>
          </a:prstGeom>
          <a:solidFill>
            <a:srgbClr val="99CC00"/>
          </a:solidFill>
        </p:spPr>
        <p:txBody>
          <a:bodyPr wrap="square" rtlCol="0" anchor="ctr">
            <a:spAutoFit/>
          </a:bodyPr>
          <a:lstStyle/>
          <a:p>
            <a:endParaRPr lang="de-DE" sz="2400" b="1" dirty="0">
              <a:solidFill>
                <a:srgbClr val="0F425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234157" y="1237986"/>
            <a:ext cx="11478476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900"/>
              </a:spcAft>
              <a:buFont typeface="Wingdings" panose="05000000000000000000" pitchFamily="2" charset="2"/>
              <a:buChar char="§"/>
            </a:pPr>
            <a:r>
              <a:rPr lang="de-DE" dirty="0">
                <a:solidFill>
                  <a:srgbClr val="666666"/>
                </a:solidFill>
                <a:latin typeface="Arial" panose="020B0604020202020204" pitchFamily="34" charset="0"/>
              </a:rPr>
              <a:t>Fachspezifische Fragen </a:t>
            </a:r>
            <a:r>
              <a:rPr lang="de-DE" dirty="0" smtClean="0">
                <a:solidFill>
                  <a:srgbClr val="666666"/>
                </a:solidFill>
                <a:latin typeface="Arial" panose="020B0604020202020204" pitchFamily="34" charset="0"/>
              </a:rPr>
              <a:t>zur Studienorganisation usw.: </a:t>
            </a:r>
            <a:r>
              <a:rPr lang="de-DE" dirty="0" smtClean="0">
                <a:solidFill>
                  <a:srgbClr val="666666"/>
                </a:solidFill>
                <a:latin typeface="Arial" panose="020B0604020202020204" pitchFamily="34" charset="0"/>
                <a:hlinkClick r:id="rId3"/>
              </a:rPr>
              <a:t>Studienfachberatung</a:t>
            </a:r>
            <a:r>
              <a:rPr lang="de-DE" dirty="0" smtClean="0">
                <a:solidFill>
                  <a:srgbClr val="666666"/>
                </a:solidFill>
                <a:latin typeface="Arial" panose="020B0604020202020204" pitchFamily="34" charset="0"/>
              </a:rPr>
              <a:t> und </a:t>
            </a:r>
            <a:r>
              <a:rPr lang="de-DE" dirty="0" smtClean="0">
                <a:solidFill>
                  <a:srgbClr val="666666"/>
                </a:solidFill>
                <a:latin typeface="Arial" panose="020B0604020202020204" pitchFamily="34" charset="0"/>
                <a:hlinkClick r:id="rId4"/>
              </a:rPr>
              <a:t>Studien- und Prüfungsbüros</a:t>
            </a:r>
            <a:endParaRPr lang="de-DE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indent="-285750">
              <a:spcAft>
                <a:spcPts val="900"/>
              </a:spcAft>
              <a:buFont typeface="Wingdings" panose="05000000000000000000" pitchFamily="2" charset="2"/>
              <a:buChar char="§"/>
            </a:pPr>
            <a:r>
              <a:rPr lang="de-DE" dirty="0">
                <a:solidFill>
                  <a:srgbClr val="666666"/>
                </a:solidFill>
                <a:latin typeface="Arial" panose="020B0604020202020204" pitchFamily="34" charset="0"/>
                <a:hlinkClick r:id="rId5"/>
              </a:rPr>
              <a:t>Wechsel des Studienfachs, Hochschulwechsel, Zweifel am Studium, Studienprobleme</a:t>
            </a:r>
            <a:endParaRPr lang="de-DE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indent="-285750">
              <a:spcAft>
                <a:spcPts val="900"/>
              </a:spcAft>
              <a:buFont typeface="Wingdings" panose="05000000000000000000" pitchFamily="2" charset="2"/>
              <a:buChar char="§"/>
            </a:pPr>
            <a:r>
              <a:rPr lang="de-DE" dirty="0">
                <a:solidFill>
                  <a:srgbClr val="666666"/>
                </a:solidFill>
                <a:latin typeface="Arial" panose="020B0604020202020204" pitchFamily="34" charset="0"/>
                <a:hlinkClick r:id="rId6"/>
              </a:rPr>
              <a:t>Lernprobleme, Krisen, Motivationsprobleme</a:t>
            </a:r>
            <a:endParaRPr lang="de-DE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indent="-285750">
              <a:spcAft>
                <a:spcPts val="900"/>
              </a:spcAft>
              <a:buFont typeface="Wingdings" panose="05000000000000000000" pitchFamily="2" charset="2"/>
              <a:buChar char="§"/>
            </a:pPr>
            <a:r>
              <a:rPr lang="de-DE" dirty="0">
                <a:solidFill>
                  <a:srgbClr val="666666"/>
                </a:solidFill>
                <a:latin typeface="Arial" panose="020B0604020202020204" pitchFamily="34" charset="0"/>
                <a:hlinkClick r:id="rId7"/>
              </a:rPr>
              <a:t>Beeinträchtigungen, chronische Erkrankungen, Nachteilsausgleich bei Prüfungen, Härtefallantrag</a:t>
            </a:r>
            <a:endParaRPr lang="de-DE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indent="-285750">
              <a:spcAft>
                <a:spcPts val="900"/>
              </a:spcAft>
              <a:buFont typeface="Wingdings" panose="05000000000000000000" pitchFamily="2" charset="2"/>
              <a:buChar char="§"/>
            </a:pPr>
            <a:r>
              <a:rPr lang="de-DE" dirty="0">
                <a:solidFill>
                  <a:srgbClr val="666666"/>
                </a:solidFill>
                <a:latin typeface="Arial" panose="020B0604020202020204" pitchFamily="34" charset="0"/>
                <a:hlinkClick r:id="rId8"/>
              </a:rPr>
              <a:t>Studieren mit Kind, die Vereinbarkeit von Beruf, Studium und Familie sowie die Pflege von Angehörigen</a:t>
            </a:r>
            <a:endParaRPr lang="de-DE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indent="-285750">
              <a:spcAft>
                <a:spcPts val="900"/>
              </a:spcAft>
              <a:buFont typeface="Wingdings" panose="05000000000000000000" pitchFamily="2" charset="2"/>
              <a:buChar char="§"/>
            </a:pPr>
            <a:r>
              <a:rPr lang="de-DE" dirty="0">
                <a:solidFill>
                  <a:srgbClr val="666666"/>
                </a:solidFill>
                <a:latin typeface="Arial" panose="020B0604020202020204" pitchFamily="34" charset="0"/>
                <a:hlinkClick r:id="rId9"/>
              </a:rPr>
              <a:t>Beratungsangebot des </a:t>
            </a:r>
            <a:r>
              <a:rPr lang="de-DE" dirty="0" smtClean="0">
                <a:solidFill>
                  <a:srgbClr val="666666"/>
                </a:solidFill>
                <a:latin typeface="Arial" panose="020B0604020202020204" pitchFamily="34" charset="0"/>
                <a:hlinkClick r:id="rId9"/>
              </a:rPr>
              <a:t>AStA</a:t>
            </a:r>
            <a:r>
              <a:rPr lang="de-DE" dirty="0">
                <a:solidFill>
                  <a:srgbClr val="666666"/>
                </a:solidFill>
                <a:latin typeface="Arial" panose="020B0604020202020204" pitchFamily="34" charset="0"/>
              </a:rPr>
              <a:t> </a:t>
            </a:r>
            <a:r>
              <a:rPr lang="de-DE" dirty="0" smtClean="0">
                <a:solidFill>
                  <a:srgbClr val="666666"/>
                </a:solidFill>
                <a:latin typeface="Arial" panose="020B0604020202020204" pitchFamily="34" charset="0"/>
              </a:rPr>
              <a:t>(z.B. zu </a:t>
            </a:r>
            <a:r>
              <a:rPr lang="de-DE" dirty="0" err="1" smtClean="0">
                <a:solidFill>
                  <a:srgbClr val="666666"/>
                </a:solidFill>
                <a:latin typeface="Arial" panose="020B0604020202020204" pitchFamily="34" charset="0"/>
              </a:rPr>
              <a:t>BAFöG</a:t>
            </a:r>
            <a:r>
              <a:rPr lang="de-DE" dirty="0">
                <a:solidFill>
                  <a:srgbClr val="666666"/>
                </a:solidFill>
                <a:latin typeface="Arial" panose="020B0604020202020204" pitchFamily="34" charset="0"/>
              </a:rPr>
              <a:t>, Rechtsberatung, </a:t>
            </a:r>
            <a:r>
              <a:rPr lang="de-DE" dirty="0" smtClean="0">
                <a:solidFill>
                  <a:srgbClr val="666666"/>
                </a:solidFill>
                <a:latin typeface="Arial" panose="020B0604020202020204" pitchFamily="34" charset="0"/>
              </a:rPr>
              <a:t>Queer-feministische Peer-Beratung)</a:t>
            </a:r>
            <a:endParaRPr lang="de-DE" dirty="0">
              <a:solidFill>
                <a:srgbClr val="666666"/>
              </a:solidFill>
              <a:latin typeface="Arial" panose="020B0604020202020204" pitchFamily="34" charset="0"/>
            </a:endParaRPr>
          </a:p>
          <a:p>
            <a:pPr marL="285750" indent="-285750">
              <a:spcAft>
                <a:spcPts val="900"/>
              </a:spcAft>
              <a:buFont typeface="Wingdings" panose="05000000000000000000" pitchFamily="2" charset="2"/>
              <a:buChar char="§"/>
            </a:pPr>
            <a:endParaRPr lang="de-DE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1CF759A6-0B2A-47E5-A05D-B55456857753}"/>
              </a:ext>
            </a:extLst>
          </p:cNvPr>
          <p:cNvSpPr txBox="1"/>
          <p:nvPr/>
        </p:nvSpPr>
        <p:spPr>
          <a:xfrm>
            <a:off x="165266" y="3643139"/>
            <a:ext cx="118614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 smtClean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Beratungsmöglichkeiten in Berlin</a:t>
            </a:r>
            <a:endParaRPr lang="de-DE" sz="2400" b="1" dirty="0">
              <a:solidFill>
                <a:srgbClr val="00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674732" y="6139988"/>
            <a:ext cx="10946461" cy="646331"/>
          </a:xfrm>
          <a:prstGeom prst="rect">
            <a:avLst/>
          </a:prstGeom>
          <a:ln w="25400">
            <a:solidFill>
              <a:schemeClr val="accent1"/>
            </a:solidFill>
          </a:ln>
          <a:effectLst>
            <a:softEdge rad="31750"/>
          </a:effectLst>
        </p:spPr>
        <p:txBody>
          <a:bodyPr wrap="square">
            <a:spAutoFit/>
          </a:bodyPr>
          <a:lstStyle/>
          <a:p>
            <a:r>
              <a:rPr lang="de-DE" dirty="0">
                <a:hlinkClick r:id="rId10"/>
              </a:rPr>
              <a:t>Aktuelle </a:t>
            </a:r>
            <a:r>
              <a:rPr lang="de-DE" dirty="0" smtClean="0">
                <a:hlinkClick r:id="rId10"/>
              </a:rPr>
              <a:t>Workshops für Studierende</a:t>
            </a:r>
            <a:r>
              <a:rPr lang="de-DE" dirty="0" smtClean="0"/>
              <a:t> der Zentraleinrichtung Studienberatung und Psychologischen Beratung im Sommersemester (z.B. zu </a:t>
            </a:r>
            <a:r>
              <a:rPr lang="de-DE" dirty="0" err="1" smtClean="0"/>
              <a:t>Prokrastination</a:t>
            </a:r>
            <a:r>
              <a:rPr lang="de-DE" dirty="0" smtClean="0"/>
              <a:t>, Prüfungsvorbereitung, Schreiben, Studienzweifel, Lost in </a:t>
            </a:r>
            <a:r>
              <a:rPr lang="de-DE" dirty="0" err="1" smtClean="0"/>
              <a:t>Digitalization</a:t>
            </a:r>
            <a:r>
              <a:rPr lang="de-DE" dirty="0" smtClean="0"/>
              <a:t>) </a:t>
            </a:r>
            <a:endParaRPr lang="de-DE" dirty="0"/>
          </a:p>
        </p:txBody>
      </p:sp>
      <p:sp>
        <p:nvSpPr>
          <p:cNvPr id="12" name="Rechteck 11"/>
          <p:cNvSpPr/>
          <p:nvPr/>
        </p:nvSpPr>
        <p:spPr>
          <a:xfrm>
            <a:off x="268042" y="4118662"/>
            <a:ext cx="528272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900"/>
              </a:spcAft>
            </a:pPr>
            <a:r>
              <a:rPr lang="de-DE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Studierendenwerk Berlin:</a:t>
            </a:r>
            <a:endParaRPr lang="de-DE" b="1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hlinkClick r:id="rId11"/>
            </a:endParaRPr>
          </a:p>
          <a:p>
            <a:pPr marL="285750" indent="-285750">
              <a:spcAft>
                <a:spcPts val="900"/>
              </a:spcAft>
              <a:buFont typeface="Wingdings" panose="05000000000000000000" pitchFamily="2" charset="2"/>
              <a:buChar char="§"/>
            </a:pPr>
            <a:r>
              <a:rPr lang="de-DE" dirty="0" smtClean="0">
                <a:solidFill>
                  <a:srgbClr val="666666"/>
                </a:solidFill>
                <a:latin typeface="Arial" panose="020B0604020202020204" pitchFamily="34" charset="0"/>
                <a:hlinkClick r:id="rId11"/>
              </a:rPr>
              <a:t>Schreibblockaden</a:t>
            </a:r>
            <a:endParaRPr lang="de-DE" dirty="0" smtClean="0">
              <a:solidFill>
                <a:srgbClr val="666666"/>
              </a:solidFill>
              <a:latin typeface="Arial" panose="020B0604020202020204" pitchFamily="34" charset="0"/>
            </a:endParaRPr>
          </a:p>
          <a:p>
            <a:pPr marL="285750" indent="-285750">
              <a:spcAft>
                <a:spcPts val="900"/>
              </a:spcAft>
              <a:buFont typeface="Wingdings" panose="05000000000000000000" pitchFamily="2" charset="2"/>
              <a:buChar char="§"/>
            </a:pPr>
            <a:r>
              <a:rPr lang="de-DE" dirty="0" smtClean="0">
                <a:solidFill>
                  <a:srgbClr val="666666"/>
                </a:solidFill>
                <a:latin typeface="Arial" panose="020B0604020202020204" pitchFamily="34" charset="0"/>
                <a:hlinkClick r:id="rId12"/>
              </a:rPr>
              <a:t>Krisen und Problemlagen</a:t>
            </a:r>
            <a:endParaRPr lang="de-DE" dirty="0" smtClean="0">
              <a:solidFill>
                <a:srgbClr val="666666"/>
              </a:solidFill>
              <a:latin typeface="Arial" panose="020B0604020202020204" pitchFamily="34" charset="0"/>
            </a:endParaRPr>
          </a:p>
          <a:p>
            <a:pPr marL="285750" indent="-285750">
              <a:spcAft>
                <a:spcPts val="900"/>
              </a:spcAft>
              <a:buFont typeface="Wingdings" panose="05000000000000000000" pitchFamily="2" charset="2"/>
              <a:buChar char="§"/>
            </a:pPr>
            <a:r>
              <a:rPr lang="de-DE" dirty="0" smtClean="0">
                <a:solidFill>
                  <a:srgbClr val="666666"/>
                </a:solidFill>
                <a:latin typeface="Arial" panose="020B0604020202020204" pitchFamily="34" charset="0"/>
                <a:hlinkClick r:id="rId13"/>
              </a:rPr>
              <a:t>Finanzierung und </a:t>
            </a:r>
            <a:r>
              <a:rPr lang="de-DE" dirty="0" err="1" smtClean="0">
                <a:solidFill>
                  <a:srgbClr val="666666"/>
                </a:solidFill>
                <a:latin typeface="Arial" panose="020B0604020202020204" pitchFamily="34" charset="0"/>
                <a:hlinkClick r:id="rId13"/>
              </a:rPr>
              <a:t>BAFöG</a:t>
            </a:r>
            <a:endParaRPr lang="de-DE" dirty="0" smtClean="0">
              <a:solidFill>
                <a:srgbClr val="666666"/>
              </a:solidFill>
              <a:latin typeface="Arial" panose="020B0604020202020204" pitchFamily="34" charset="0"/>
            </a:endParaRPr>
          </a:p>
          <a:p>
            <a:pPr marL="285750" indent="-285750">
              <a:spcAft>
                <a:spcPts val="900"/>
              </a:spcAft>
              <a:buFont typeface="Wingdings" panose="05000000000000000000" pitchFamily="2" charset="2"/>
              <a:buChar char="§"/>
            </a:pPr>
            <a:r>
              <a:rPr lang="de-DE" dirty="0" smtClean="0">
                <a:solidFill>
                  <a:srgbClr val="666666"/>
                </a:solidFill>
                <a:latin typeface="Arial" panose="020B0604020202020204" pitchFamily="34" charset="0"/>
                <a:hlinkClick r:id="rId14"/>
              </a:rPr>
              <a:t>Wohnen</a:t>
            </a:r>
            <a:endParaRPr lang="de-DE" dirty="0" smtClean="0">
              <a:solidFill>
                <a:srgbClr val="666666"/>
              </a:solidFill>
              <a:latin typeface="Arial" panose="020B0604020202020204" pitchFamily="34" charset="0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4680065" y="4129807"/>
            <a:ext cx="7076892" cy="14311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900"/>
              </a:spcAft>
            </a:pPr>
            <a:r>
              <a:rPr lang="de-DE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Nightline</a:t>
            </a:r>
            <a:r>
              <a:rPr lang="de-DE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de-DE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Berlin / Berliner Krisendienst:</a:t>
            </a:r>
          </a:p>
          <a:p>
            <a:pPr marL="285750" indent="-285750">
              <a:spcAft>
                <a:spcPts val="900"/>
              </a:spcAft>
              <a:buFont typeface="Wingdings" panose="05000000000000000000" pitchFamily="2" charset="2"/>
              <a:buChar char="§"/>
            </a:pPr>
            <a:r>
              <a:rPr lang="de-DE" dirty="0">
                <a:solidFill>
                  <a:srgbClr val="666666"/>
                </a:solidFill>
                <a:latin typeface="Arial" panose="020B0604020202020204" pitchFamily="34" charset="0"/>
                <a:hlinkClick r:id="rId15"/>
              </a:rPr>
              <a:t>Anonymes und kostenloses Zuhörtelefon von Berliner Studierenden für </a:t>
            </a:r>
            <a:r>
              <a:rPr lang="de-DE" dirty="0" smtClean="0">
                <a:solidFill>
                  <a:srgbClr val="666666"/>
                </a:solidFill>
                <a:latin typeface="Arial" panose="020B0604020202020204" pitchFamily="34" charset="0"/>
                <a:hlinkClick r:id="rId15"/>
              </a:rPr>
              <a:t>Studierende: </a:t>
            </a:r>
            <a:r>
              <a:rPr lang="de-DE" dirty="0" err="1" smtClean="0">
                <a:solidFill>
                  <a:srgbClr val="666666"/>
                </a:solidFill>
                <a:latin typeface="Arial" panose="020B0604020202020204" pitchFamily="34" charset="0"/>
                <a:hlinkClick r:id="rId15"/>
              </a:rPr>
              <a:t>Nightline</a:t>
            </a:r>
            <a:r>
              <a:rPr lang="de-DE" dirty="0" smtClean="0">
                <a:solidFill>
                  <a:srgbClr val="666666"/>
                </a:solidFill>
                <a:latin typeface="Arial" panose="020B0604020202020204" pitchFamily="34" charset="0"/>
                <a:hlinkClick r:id="rId15"/>
              </a:rPr>
              <a:t> Berlin</a:t>
            </a:r>
            <a:endParaRPr lang="de-DE" dirty="0">
              <a:solidFill>
                <a:srgbClr val="666666"/>
              </a:solidFill>
              <a:latin typeface="Arial" panose="020B0604020202020204" pitchFamily="34" charset="0"/>
            </a:endParaRPr>
          </a:p>
          <a:p>
            <a:pPr marL="285750" indent="-285750">
              <a:spcAft>
                <a:spcPts val="900"/>
              </a:spcAft>
              <a:buFont typeface="Wingdings" panose="05000000000000000000" pitchFamily="2" charset="2"/>
              <a:buChar char="§"/>
            </a:pPr>
            <a:r>
              <a:rPr lang="de-DE" dirty="0" smtClean="0">
                <a:solidFill>
                  <a:srgbClr val="666666"/>
                </a:solidFill>
                <a:latin typeface="Arial" panose="020B0604020202020204" pitchFamily="34" charset="0"/>
                <a:hlinkClick r:id="rId16"/>
              </a:rPr>
              <a:t>Für </a:t>
            </a:r>
            <a:r>
              <a:rPr lang="de-DE" dirty="0">
                <a:solidFill>
                  <a:srgbClr val="666666"/>
                </a:solidFill>
                <a:latin typeface="Arial" panose="020B0604020202020204" pitchFamily="34" charset="0"/>
                <a:hlinkClick r:id="rId16"/>
              </a:rPr>
              <a:t>Notfälle am Abend oder Wochenende: Berliner Krisendienst</a:t>
            </a:r>
            <a:endParaRPr lang="de-DE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674732" y="6139988"/>
            <a:ext cx="10753021" cy="57669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800936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142</Words>
  <Application>Microsoft Office PowerPoint</Application>
  <PresentationFormat>Breitbild</PresentationFormat>
  <Paragraphs>17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</vt:lpstr>
      <vt:lpstr>PowerPoint-Präsentation</vt:lpstr>
    </vt:vector>
  </TitlesOfParts>
  <Company>Freie Universitaet 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Petri, Stefan</dc:creator>
  <cp:lastModifiedBy>Petri, Stefan</cp:lastModifiedBy>
  <cp:revision>18</cp:revision>
  <dcterms:created xsi:type="dcterms:W3CDTF">2021-04-06T08:42:14Z</dcterms:created>
  <dcterms:modified xsi:type="dcterms:W3CDTF">2021-04-16T11:24:51Z</dcterms:modified>
</cp:coreProperties>
</file>