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699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975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313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338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9338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842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306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414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42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135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011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F6C5B-1949-4D40-9ACB-A93CB11882D0}" type="datetimeFigureOut">
              <a:rPr lang="de-DE" smtClean="0"/>
              <a:t>21.04.2021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565B8-C894-40E6-B8F3-8BAFBA06EE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7292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u-berlin.de/en/sites/dcfam-service/index.html" TargetMode="External"/><Relationship Id="rId13" Type="http://schemas.openxmlformats.org/officeDocument/2006/relationships/hyperlink" Target="https://www.stw.berlin/en/counselling/psychologic-counselling.html" TargetMode="External"/><Relationship Id="rId3" Type="http://schemas.openxmlformats.org/officeDocument/2006/relationships/hyperlink" Target="https://www.fu-berlin.de/en/einrichtungen/service/studierende/studienfachberatung/index.html" TargetMode="External"/><Relationship Id="rId7" Type="http://schemas.openxmlformats.org/officeDocument/2006/relationships/hyperlink" Target="https://www.fu-berlin.de/en/service/behinderung/index.html" TargetMode="External"/><Relationship Id="rId12" Type="http://schemas.openxmlformats.org/officeDocument/2006/relationships/hyperlink" Target="https://www.stw.berlin/en/counselling/writing-consultation.html" TargetMode="External"/><Relationship Id="rId17" Type="http://schemas.openxmlformats.org/officeDocument/2006/relationships/hyperlink" Target="https://www.berliner-krisendienst.de/en/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://berlin.nightlines.eu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u-berlin.de/en/sites/studienberatung/psychologische_beratung/index.html" TargetMode="External"/><Relationship Id="rId11" Type="http://schemas.openxmlformats.org/officeDocument/2006/relationships/hyperlink" Target="https://www.stw.berlin/beratung/psychologisch-psychotherapeutische-beratungsstelle.html" TargetMode="External"/><Relationship Id="rId5" Type="http://schemas.openxmlformats.org/officeDocument/2006/relationships/hyperlink" Target="https://www.fu-berlin.de/en/sites/studienberatung/studienberatung/index.html" TargetMode="External"/><Relationship Id="rId15" Type="http://schemas.openxmlformats.org/officeDocument/2006/relationships/hyperlink" Target="https://www.stw.berlin/en/housing.html" TargetMode="External"/><Relationship Id="rId10" Type="http://schemas.openxmlformats.org/officeDocument/2006/relationships/hyperlink" Target="https://www.fu-berlin.de/sites/studienberatung/veranstaltungen/workshops/index.html" TargetMode="External"/><Relationship Id="rId4" Type="http://schemas.openxmlformats.org/officeDocument/2006/relationships/hyperlink" Target="https://www.fu-berlin.de/en/studium/studienorganisation/pruefung/index.html" TargetMode="External"/><Relationship Id="rId9" Type="http://schemas.openxmlformats.org/officeDocument/2006/relationships/hyperlink" Target="https://astafu.de/beratungen" TargetMode="External"/><Relationship Id="rId14" Type="http://schemas.openxmlformats.org/officeDocument/2006/relationships/hyperlink" Target="https://www.stw.berlin/en/counselling/social-counselling-centr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>
            <a:extLst>
              <a:ext uri="{FF2B5EF4-FFF2-40B4-BE49-F238E27FC236}">
                <a16:creationId xmlns:a16="http://schemas.microsoft.com/office/drawing/2014/main" id="{A76CD564-05B2-43CD-B170-3301AC51C44F}"/>
              </a:ext>
            </a:extLst>
          </p:cNvPr>
          <p:cNvSpPr txBox="1">
            <a:spLocks noChangeArrowheads="1"/>
          </p:cNvSpPr>
          <p:nvPr/>
        </p:nvSpPr>
        <p:spPr>
          <a:xfrm>
            <a:off x="2461201" y="4751108"/>
            <a:ext cx="8642350" cy="21068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4F42D38-94D1-4076-BD88-DB458A375E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624"/>
          <a:stretch/>
        </p:blipFill>
        <p:spPr>
          <a:xfrm>
            <a:off x="9312117" y="141317"/>
            <a:ext cx="2714618" cy="720000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1CF759A6-0B2A-47E5-A05D-B55456857753}"/>
              </a:ext>
            </a:extLst>
          </p:cNvPr>
          <p:cNvSpPr txBox="1"/>
          <p:nvPr/>
        </p:nvSpPr>
        <p:spPr>
          <a:xfrm>
            <a:off x="165266" y="719996"/>
            <a:ext cx="11861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Counselling</a:t>
            </a:r>
            <a:r>
              <a:rPr lang="de-DE" sz="2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dirty="0" err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  <a:r>
              <a:rPr lang="de-DE" sz="2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Freie Universität</a:t>
            </a:r>
            <a:endParaRPr lang="de-DE" sz="2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04D3124-CA34-4801-9DD4-BF3D8237EAE4}"/>
              </a:ext>
            </a:extLst>
          </p:cNvPr>
          <p:cNvSpPr txBox="1"/>
          <p:nvPr/>
        </p:nvSpPr>
        <p:spPr>
          <a:xfrm>
            <a:off x="234157" y="310076"/>
            <a:ext cx="8820000" cy="461665"/>
          </a:xfrm>
          <a:prstGeom prst="rect">
            <a:avLst/>
          </a:prstGeom>
          <a:solidFill>
            <a:srgbClr val="99CC00"/>
          </a:solidFill>
        </p:spPr>
        <p:txBody>
          <a:bodyPr wrap="square" rtlCol="0" anchor="ctr">
            <a:spAutoFit/>
          </a:bodyPr>
          <a:lstStyle/>
          <a:p>
            <a:endParaRPr lang="de-DE" sz="2400" b="1" dirty="0">
              <a:solidFill>
                <a:srgbClr val="0F425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34157" y="1129917"/>
            <a:ext cx="11478476" cy="2608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Subject-specific questions on study </a:t>
            </a:r>
            <a:r>
              <a:rPr lang="en-US" dirty="0" err="1">
                <a:solidFill>
                  <a:srgbClr val="666666"/>
                </a:solidFill>
                <a:latin typeface="Arial" panose="020B0604020202020204" pitchFamily="34" charset="0"/>
              </a:rPr>
              <a:t>organisation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, etc.: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3"/>
              </a:rPr>
              <a:t>Subject-related Study Guidance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</a:rPr>
              <a:t>/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4"/>
              </a:rPr>
              <a:t>Offices 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4"/>
              </a:rPr>
              <a:t>of Academic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4"/>
              </a:rPr>
              <a:t>Affairs and 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4"/>
              </a:rPr>
              <a:t>Study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4"/>
              </a:rPr>
              <a:t>Advisory/Examination offices</a:t>
            </a:r>
            <a:endParaRPr lang="en-US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5"/>
              </a:rPr>
              <a:t>Change 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5"/>
              </a:rPr>
              <a:t>of subject, change of university, doubts about studies, study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5"/>
              </a:rPr>
              <a:t>problems</a:t>
            </a:r>
            <a:endParaRPr lang="en-US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6"/>
              </a:rPr>
              <a:t>Learning 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6"/>
              </a:rPr>
              <a:t>problems, crises, motivation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6"/>
              </a:rPr>
              <a:t>problems</a:t>
            </a:r>
            <a:endParaRPr lang="en-US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7"/>
              </a:rPr>
              <a:t>Impairments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7"/>
              </a:rPr>
              <a:t>, chronic illnesses, compensation for disadvantages in examinations, hardship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7"/>
              </a:rPr>
              <a:t>applications</a:t>
            </a:r>
            <a:endParaRPr lang="en-US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8"/>
              </a:rPr>
              <a:t>Studying 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8"/>
              </a:rPr>
              <a:t>with a child, balancing career, studies and family, and caring for family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8"/>
              </a:rPr>
              <a:t>members</a:t>
            </a:r>
            <a:endParaRPr lang="en-US" dirty="0" smtClean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 err="1" smtClean="0">
                <a:solidFill>
                  <a:srgbClr val="666666"/>
                </a:solidFill>
                <a:latin typeface="Arial" panose="020B0604020202020204" pitchFamily="34" charset="0"/>
                <a:hlinkClick r:id="rId9"/>
              </a:rPr>
              <a:t>AStA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9"/>
              </a:rPr>
              <a:t> 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9"/>
              </a:rPr>
              <a:t>counselling services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</a:rPr>
              <a:t>(e.g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666666"/>
                </a:solidFill>
                <a:latin typeface="Arial" panose="020B0604020202020204" pitchFamily="34" charset="0"/>
              </a:rPr>
              <a:t>BAFöG</a:t>
            </a: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</a:rPr>
              <a:t>, legal advice, queer-feminist peer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</a:rPr>
              <a:t>counselling – website in German)</a:t>
            </a:r>
            <a:endParaRPr lang="de-DE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CF759A6-0B2A-47E5-A05D-B55456857753}"/>
              </a:ext>
            </a:extLst>
          </p:cNvPr>
          <p:cNvSpPr txBox="1"/>
          <p:nvPr/>
        </p:nvSpPr>
        <p:spPr>
          <a:xfrm>
            <a:off x="165266" y="3643139"/>
            <a:ext cx="11861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 err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Counselling</a:t>
            </a:r>
            <a:r>
              <a:rPr lang="de-DE" sz="2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dirty="0" err="1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  <a:r>
              <a:rPr lang="de-DE" sz="2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b="1" dirty="0" smtClean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Berlin</a:t>
            </a:r>
            <a:endParaRPr lang="de-DE" sz="2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68042" y="6139988"/>
            <a:ext cx="11353151" cy="646331"/>
          </a:xfrm>
          <a:prstGeom prst="rect">
            <a:avLst/>
          </a:prstGeom>
          <a:ln w="25400">
            <a:solidFill>
              <a:schemeClr val="accent1"/>
            </a:solidFill>
          </a:ln>
          <a:effectLst>
            <a:softEdge rad="31750"/>
          </a:effectLst>
        </p:spPr>
        <p:txBody>
          <a:bodyPr wrap="square">
            <a:spAutoFit/>
          </a:bodyPr>
          <a:lstStyle/>
          <a:p>
            <a:r>
              <a:rPr lang="en-US" dirty="0">
                <a:hlinkClick r:id="rId10"/>
              </a:rPr>
              <a:t>Current workshops for students </a:t>
            </a:r>
            <a:r>
              <a:rPr lang="en-US" dirty="0"/>
              <a:t>of the Center for Academic Advising and Psychological </a:t>
            </a:r>
            <a:r>
              <a:rPr lang="en-US" dirty="0" smtClean="0"/>
              <a:t>Counseling in </a:t>
            </a:r>
            <a:r>
              <a:rPr lang="en-US" dirty="0"/>
              <a:t>the summer semester (e.g. on procrastination, exam preparation, writing, study doubts, Lost in </a:t>
            </a:r>
            <a:r>
              <a:rPr lang="en-US" dirty="0" err="1" smtClean="0"/>
              <a:t>Digitalisation</a:t>
            </a:r>
            <a:r>
              <a:rPr lang="en-US" dirty="0" smtClean="0"/>
              <a:t> – website in German) </a:t>
            </a:r>
            <a:endParaRPr lang="de-DE" dirty="0"/>
          </a:p>
        </p:txBody>
      </p:sp>
      <p:sp>
        <p:nvSpPr>
          <p:cNvPr id="12" name="Rechteck 11"/>
          <p:cNvSpPr/>
          <p:nvPr/>
        </p:nvSpPr>
        <p:spPr>
          <a:xfrm>
            <a:off x="268042" y="4118662"/>
            <a:ext cx="52827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de-DE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Studierendenwerk Berlin:</a:t>
            </a:r>
            <a:endParaRPr lang="de-DE" b="1" dirty="0" smtClean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hlinkClick r:id="rId11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12"/>
              </a:rPr>
              <a:t>Writing blockades</a:t>
            </a:r>
            <a:endParaRPr lang="en-US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13"/>
              </a:rPr>
              <a:t>Crises and problems</a:t>
            </a:r>
            <a:endParaRPr lang="en-US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14"/>
              </a:rPr>
              <a:t>Financing and </a:t>
            </a:r>
            <a:r>
              <a:rPr lang="en-US" dirty="0" err="1">
                <a:solidFill>
                  <a:srgbClr val="666666"/>
                </a:solidFill>
                <a:latin typeface="Arial" panose="020B0604020202020204" pitchFamily="34" charset="0"/>
                <a:hlinkClick r:id="rId14"/>
              </a:rPr>
              <a:t>BAFöG</a:t>
            </a:r>
            <a:endParaRPr lang="en-US" dirty="0">
              <a:solidFill>
                <a:srgbClr val="666666"/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15"/>
              </a:rPr>
              <a:t>Housing</a:t>
            </a:r>
            <a:endParaRPr lang="de-DE" dirty="0" smtClean="0">
              <a:solidFill>
                <a:srgbClr val="666666"/>
              </a:solidFill>
              <a:latin typeface="Arial" panose="020B0604020202020204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4680065" y="4129807"/>
            <a:ext cx="707689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de-DE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Nightline</a:t>
            </a:r>
            <a:r>
              <a:rPr lang="de-DE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de-DE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Berlin / Berliner </a:t>
            </a:r>
            <a:r>
              <a:rPr lang="de-DE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Krisendienst (</a:t>
            </a:r>
            <a:r>
              <a:rPr lang="de-DE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crisis</a:t>
            </a:r>
            <a:r>
              <a:rPr lang="de-DE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de-DE" b="1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service</a:t>
            </a:r>
            <a:r>
              <a:rPr lang="de-DE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</a:rPr>
              <a:t>):</a:t>
            </a:r>
            <a:endParaRPr lang="de-DE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16"/>
              </a:rPr>
              <a:t>Anonymous and free listening phone from Berlin students for students: Nightline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  <a:hlinkClick r:id="rId16"/>
              </a:rPr>
              <a:t>Berlin </a:t>
            </a:r>
            <a:r>
              <a:rPr lang="en-US" dirty="0" smtClean="0">
                <a:solidFill>
                  <a:srgbClr val="666666"/>
                </a:solidFill>
                <a:latin typeface="Arial" panose="020B0604020202020204" pitchFamily="34" charset="0"/>
              </a:rPr>
              <a:t>(website in German)</a:t>
            </a:r>
          </a:p>
          <a:p>
            <a:pPr marL="285750" indent="-285750">
              <a:spcAft>
                <a:spcPts val="9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666666"/>
                </a:solidFill>
                <a:latin typeface="Arial" panose="020B0604020202020204" pitchFamily="34" charset="0"/>
                <a:hlinkClick r:id="rId17"/>
              </a:rPr>
              <a:t>For emergencies in the evening or at the weekend: Berlin Crisis Service</a:t>
            </a:r>
            <a:endParaRPr lang="de-DE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674732" y="6139988"/>
            <a:ext cx="10753021" cy="57669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6374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Breitbild</PresentationFormat>
  <Paragraphs>17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</vt:lpstr>
      <vt:lpstr>PowerPoint-Präsentation</vt:lpstr>
    </vt:vector>
  </TitlesOfParts>
  <Company>Freie Universitaet 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Petri, Stefan</dc:creator>
  <cp:lastModifiedBy>Petri, Stefan</cp:lastModifiedBy>
  <cp:revision>5</cp:revision>
  <dcterms:created xsi:type="dcterms:W3CDTF">2021-04-21T07:20:43Z</dcterms:created>
  <dcterms:modified xsi:type="dcterms:W3CDTF">2021-04-21T07:39:40Z</dcterms:modified>
</cp:coreProperties>
</file>