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6"/>
  </p:notesMasterIdLst>
  <p:sldIdLst>
    <p:sldId id="257" r:id="rId5"/>
    <p:sldId id="258" r:id="rId6"/>
    <p:sldId id="268" r:id="rId7"/>
    <p:sldId id="269" r:id="rId8"/>
    <p:sldId id="262" r:id="rId9"/>
    <p:sldId id="281" r:id="rId10"/>
    <p:sldId id="276" r:id="rId11"/>
    <p:sldId id="261" r:id="rId12"/>
    <p:sldId id="263" r:id="rId13"/>
    <p:sldId id="271" r:id="rId14"/>
    <p:sldId id="272" r:id="rId15"/>
    <p:sldId id="273" r:id="rId16"/>
    <p:sldId id="277" r:id="rId17"/>
    <p:sldId id="279" r:id="rId18"/>
    <p:sldId id="275" r:id="rId19"/>
    <p:sldId id="274" r:id="rId20"/>
    <p:sldId id="264" r:id="rId21"/>
    <p:sldId id="278" r:id="rId22"/>
    <p:sldId id="282" r:id="rId23"/>
    <p:sldId id="280" r:id="rId24"/>
    <p:sldId id="26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C00"/>
    <a:srgbClr val="425563"/>
    <a:srgbClr val="00677F"/>
    <a:srgbClr val="00AEC7"/>
    <a:srgbClr val="840B55"/>
    <a:srgbClr val="BF6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929"/>
  </p:normalViewPr>
  <p:slideViewPr>
    <p:cSldViewPr>
      <p:cViewPr>
        <p:scale>
          <a:sx n="109" d="100"/>
          <a:sy n="109" d="100"/>
        </p:scale>
        <p:origin x="-102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8D574-1160-4E41-A39A-C46062459769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971CE-3663-4552-AA0E-CCF2872F42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3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10FDE5-DA72-4D79-A72E-9D6E83323D34}" type="slidenum">
              <a:t>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1469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Evidence – study of 2 halls that were identical – in one</a:t>
            </a:r>
            <a:r>
              <a:rPr lang="en-GB" baseline="0" dirty="0" smtClean="0"/>
              <a:t> paid set amount, in other electricity was paid separately. Usage was over 30% more in the hall that bills were inclusive.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71CE-3663-4552-AA0E-CCF2872F42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02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71CE-3663-4552-AA0E-CCF2872F42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011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country has a dorm coordinator who works with the country</a:t>
            </a:r>
            <a:r>
              <a:rPr lang="en-GB" baseline="0" dirty="0" smtClean="0"/>
              <a:t> specific universities to deliver the student switch off campaign</a:t>
            </a:r>
          </a:p>
          <a:p>
            <a:endParaRPr lang="en-GB" baseline="0" dirty="0" smtClean="0"/>
          </a:p>
          <a:p>
            <a:r>
              <a:rPr lang="en-GB" baseline="0" dirty="0" smtClean="0"/>
              <a:t>UNICA – helps with dissemination</a:t>
            </a:r>
          </a:p>
          <a:p>
            <a:r>
              <a:rPr lang="en-GB" baseline="0" dirty="0" smtClean="0"/>
              <a:t>DMU – help with technical built</a:t>
            </a:r>
          </a:p>
          <a:p>
            <a:endParaRPr lang="en-GB" baseline="0" dirty="0" smtClean="0"/>
          </a:p>
          <a:p>
            <a:r>
              <a:rPr lang="en-GB" baseline="0" dirty="0" smtClean="0"/>
              <a:t>25k in saves (+130k in other </a:t>
            </a:r>
            <a:r>
              <a:rPr lang="en-GB" baseline="0" dirty="0" err="1" smtClean="0"/>
              <a:t>uk</a:t>
            </a:r>
            <a:r>
              <a:rPr lang="en-GB" baseline="0" dirty="0" smtClean="0"/>
              <a:t> unis)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71CE-3663-4552-AA0E-CCF2872F42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71CE-3663-4552-AA0E-CCF2872F421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70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71CE-3663-4552-AA0E-CCF2872F421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20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873637-2009-D645-8B8B-CC06CD09524E}" type="slidenum">
              <a:rPr lang="en-US"/>
              <a:pPr/>
              <a:t>‹Nr.›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784" y="548681"/>
            <a:ext cx="7988300" cy="1008111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992888" cy="64807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0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265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824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AEC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ves-project.eu/" TargetMode="External"/><Relationship Id="rId2" Type="http://schemas.openxmlformats.org/officeDocument/2006/relationships/hyperlink" Target="mailto:Joanna.romanowicz@nus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 descr="NEW Brand PPT title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10" y="0"/>
            <a:ext cx="9183684" cy="69103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Placeholder 1"/>
          <p:cNvSpPr txBox="1"/>
          <p:nvPr/>
        </p:nvSpPr>
        <p:spPr>
          <a:xfrm>
            <a:off x="134779" y="3230625"/>
            <a:ext cx="8229600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 dirty="0" smtClean="0">
                <a:solidFill>
                  <a:srgbClr val="00AEC7"/>
                </a:solidFill>
                <a:uFillTx/>
                <a:latin typeface="Verdana"/>
                <a:ea typeface="ＭＳ Ｐゴシック"/>
                <a:cs typeface="Verdana"/>
              </a:rPr>
              <a:t>SAVES: Promoting the reduction of</a:t>
            </a:r>
            <a:r>
              <a:rPr lang="en-US" sz="3200" b="0" i="0" u="none" strike="noStrike" kern="0" cap="none" spc="0" dirty="0" smtClean="0">
                <a:solidFill>
                  <a:srgbClr val="00AEC7"/>
                </a:solidFill>
                <a:uFillTx/>
                <a:latin typeface="Verdana"/>
                <a:ea typeface="ＭＳ Ｐゴシック"/>
                <a:cs typeface="Verdana"/>
              </a:rPr>
              <a:t> energy consumption in student halls</a:t>
            </a:r>
            <a:endParaRPr lang="en-US" sz="3200" b="0" i="0" u="none" strike="noStrike" kern="0" cap="none" spc="0" baseline="0" dirty="0" smtClean="0">
              <a:solidFill>
                <a:srgbClr val="00AEC7"/>
              </a:solidFill>
              <a:uFillTx/>
              <a:latin typeface="Verdana"/>
              <a:ea typeface="ＭＳ Ｐゴシック"/>
              <a:cs typeface="Verdan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kern="0" dirty="0">
              <a:solidFill>
                <a:srgbClr val="00AEC7"/>
              </a:solidFill>
              <a:latin typeface="Verdana"/>
              <a:ea typeface="ＭＳ Ｐゴシック"/>
              <a:cs typeface="Verdana"/>
            </a:endParaRPr>
          </a:p>
        </p:txBody>
      </p:sp>
      <p:sp>
        <p:nvSpPr>
          <p:cNvPr id="6" name="Title Placeholder 1"/>
          <p:cNvSpPr txBox="1"/>
          <p:nvPr/>
        </p:nvSpPr>
        <p:spPr>
          <a:xfrm>
            <a:off x="125025" y="4639346"/>
            <a:ext cx="8229600" cy="9048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 smtClean="0">
                <a:solidFill>
                  <a:srgbClr val="00677F"/>
                </a:solidFill>
                <a:uFillTx/>
                <a:latin typeface="Verdana"/>
                <a:ea typeface="ＭＳ Ｐゴシック"/>
                <a:cs typeface="Verdana"/>
              </a:rPr>
              <a:t>Joanna Romanowicz,</a:t>
            </a:r>
            <a:r>
              <a:rPr lang="en-US" sz="1800" b="0" i="0" u="none" strike="noStrike" kern="0" cap="none" spc="0" dirty="0" smtClean="0">
                <a:solidFill>
                  <a:srgbClr val="00677F"/>
                </a:solidFill>
                <a:uFillTx/>
                <a:latin typeface="Verdana"/>
                <a:ea typeface="ＭＳ Ｐゴシック"/>
                <a:cs typeface="Verdana"/>
              </a:rPr>
              <a:t> Student Switch Off (Europe) Project Manager, NUK UK</a:t>
            </a:r>
            <a:endParaRPr lang="en-US" sz="1800" b="0" i="0" u="none" strike="noStrike" kern="0" cap="none" spc="0" baseline="0" dirty="0">
              <a:solidFill>
                <a:srgbClr val="00677F"/>
              </a:solidFill>
              <a:uFillTx/>
              <a:latin typeface="Verdana"/>
              <a:ea typeface="ＭＳ Ｐゴシック"/>
              <a:cs typeface="Verdana"/>
            </a:endParaRPr>
          </a:p>
        </p:txBody>
      </p:sp>
      <p:pic>
        <p:nvPicPr>
          <p:cNvPr id="7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35917" y="5723759"/>
            <a:ext cx="3744413" cy="778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joanna.romanowicz\Dropbox\SAVES\WP1 - Management\1. Admin\Logos and templates\SAVES logo and templates\SAVES_level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025" y="5676302"/>
            <a:ext cx="2399394" cy="86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60350"/>
            <a:ext cx="1893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6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846" y="332657"/>
            <a:ext cx="7988300" cy="1008111"/>
          </a:xfrm>
        </p:spPr>
        <p:txBody>
          <a:bodyPr/>
          <a:lstStyle/>
          <a:p>
            <a:r>
              <a:rPr lang="en-GB" dirty="0"/>
              <a:t>Switching off unnecessary </a:t>
            </a:r>
            <a:r>
              <a:rPr lang="en-GB" dirty="0" smtClean="0"/>
              <a:t>lights and appliances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20888"/>
            <a:ext cx="3003798" cy="4005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r="15716"/>
          <a:stretch/>
        </p:blipFill>
        <p:spPr>
          <a:xfrm>
            <a:off x="2987824" y="2420888"/>
            <a:ext cx="2709088" cy="4300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2" y="2435489"/>
            <a:ext cx="2422780" cy="32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Putting a lid on the pan when cooking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56792"/>
            <a:ext cx="2650604" cy="3534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9" y="1556792"/>
            <a:ext cx="6096000" cy="2647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72" y="4420766"/>
            <a:ext cx="3367789" cy="224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174" y="392063"/>
            <a:ext cx="7988300" cy="1008111"/>
          </a:xfrm>
        </p:spPr>
        <p:txBody>
          <a:bodyPr/>
          <a:lstStyle/>
          <a:p>
            <a:r>
              <a:rPr lang="en-GB" dirty="0" smtClean="0"/>
              <a:t>Boiling only the amount of water you need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6086475" cy="2028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886251"/>
            <a:ext cx="4104456" cy="2732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569" y="1628800"/>
            <a:ext cx="2120800" cy="282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846" y="332656"/>
            <a:ext cx="7988300" cy="1008111"/>
          </a:xfrm>
        </p:spPr>
        <p:txBody>
          <a:bodyPr/>
          <a:lstStyle/>
          <a:p>
            <a:r>
              <a:rPr lang="en-GB" dirty="0" smtClean="0"/>
              <a:t>We engage with students throughout the academic year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208912" cy="648072"/>
          </a:xfrm>
        </p:spPr>
        <p:txBody>
          <a:bodyPr/>
          <a:lstStyle/>
          <a:p>
            <a:r>
              <a:rPr lang="en-GB" sz="2000" dirty="0" smtClean="0"/>
              <a:t>Online: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Fortnightly energy themed photo competitions on Facebook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Climate quizzes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Emails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Energy updates/dashboard</a:t>
            </a:r>
          </a:p>
          <a:p>
            <a:r>
              <a:rPr lang="en-GB" sz="2000" dirty="0" smtClean="0"/>
              <a:t>Face to face: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Dorm visits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Student ambassador training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Energy stalls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End of year party for winning dorm!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05031"/>
            <a:ext cx="2719851" cy="2039888"/>
          </a:xfrm>
          <a:prstGeom prst="rect">
            <a:avLst/>
          </a:prstGeom>
        </p:spPr>
      </p:pic>
      <p:pic>
        <p:nvPicPr>
          <p:cNvPr id="5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767388"/>
            <a:ext cx="37433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6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846" y="332656"/>
            <a:ext cx="7988300" cy="1008111"/>
          </a:xfrm>
        </p:spPr>
        <p:txBody>
          <a:bodyPr/>
          <a:lstStyle/>
          <a:p>
            <a:r>
              <a:rPr lang="en-GB" dirty="0" smtClean="0"/>
              <a:t>We want to create a transnational student community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258" y="1628800"/>
            <a:ext cx="7992888" cy="6480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Twinning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International competitions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Dissemination events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Support from UNICA</a:t>
            </a:r>
            <a:r>
              <a:rPr lang="en-GB" dirty="0"/>
              <a:t> </a:t>
            </a:r>
            <a:r>
              <a:rPr lang="en-GB" dirty="0" smtClean="0"/>
              <a:t>but also from: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European Students’ Union (ESU)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Erasmus Students Network (ESN)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Environmental Association of Universities and Colleges (ESU)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Students' European Network for Sustainable </a:t>
            </a:r>
            <a:r>
              <a:rPr lang="en-GB" sz="2000" dirty="0" smtClean="0"/>
              <a:t>Development (SENSD)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767388"/>
            <a:ext cx="37433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5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41660" y="260648"/>
            <a:ext cx="8278812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 have 4 main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68760"/>
            <a:ext cx="8259762" cy="1944216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sz="1200" b="1" dirty="0">
              <a:solidFill>
                <a:srgbClr val="00AEC7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en-GB" sz="2000" dirty="0" smtClean="0"/>
              <a:t>Save </a:t>
            </a:r>
            <a:r>
              <a:rPr lang="en-GB" sz="2000" dirty="0"/>
              <a:t>quantifiable amounts of </a:t>
            </a:r>
            <a:r>
              <a:rPr lang="en-GB" sz="2000" dirty="0" smtClean="0"/>
              <a:t>energy in student dormitories</a:t>
            </a:r>
            <a:endParaRPr lang="en-GB" sz="2000" dirty="0"/>
          </a:p>
          <a:p>
            <a:pPr eaLnBrk="1" hangingPunct="1">
              <a:defRPr/>
            </a:pPr>
            <a:r>
              <a:rPr lang="en-GB" sz="2000" dirty="0" smtClean="0"/>
              <a:t>Create </a:t>
            </a:r>
            <a:r>
              <a:rPr lang="en-GB" sz="2000" dirty="0"/>
              <a:t>a network of student </a:t>
            </a:r>
            <a:r>
              <a:rPr lang="en-GB" sz="2000" dirty="0" smtClean="0"/>
              <a:t>champions</a:t>
            </a:r>
            <a:endParaRPr lang="en-GB" sz="2000" dirty="0"/>
          </a:p>
          <a:p>
            <a:pPr eaLnBrk="1" hangingPunct="1">
              <a:defRPr/>
            </a:pPr>
            <a:r>
              <a:rPr lang="en-GB" sz="2000" dirty="0" smtClean="0"/>
              <a:t>Develop </a:t>
            </a:r>
            <a:r>
              <a:rPr lang="en-GB" sz="2000" dirty="0"/>
              <a:t>pro-environmental </a:t>
            </a:r>
            <a:r>
              <a:rPr lang="en-GB" sz="2000" dirty="0" smtClean="0"/>
              <a:t>behaviours amongst students</a:t>
            </a:r>
            <a:endParaRPr lang="en-GB" sz="2000" dirty="0"/>
          </a:p>
          <a:p>
            <a:pPr eaLnBrk="1" hangingPunct="1">
              <a:defRPr/>
            </a:pPr>
            <a:r>
              <a:rPr lang="en-GB" sz="2000" dirty="0" smtClean="0"/>
              <a:t>Develop </a:t>
            </a:r>
            <a:r>
              <a:rPr lang="en-GB" sz="2000" dirty="0"/>
              <a:t>a self-funding model</a:t>
            </a:r>
          </a:p>
          <a:p>
            <a:pPr marL="0" indent="0" eaLnBrk="1" hangingPunct="1">
              <a:buFontTx/>
              <a:buNone/>
              <a:defRPr/>
            </a:pPr>
            <a:endParaRPr lang="en-US" sz="1400" dirty="0" smtClean="0"/>
          </a:p>
          <a:p>
            <a:pPr marL="0" indent="0" eaLnBrk="1" hangingPunct="1">
              <a:buFontTx/>
              <a:buNone/>
              <a:defRPr/>
            </a:pPr>
            <a:endParaRPr lang="en-US" sz="1100" dirty="0"/>
          </a:p>
        </p:txBody>
      </p:sp>
      <p:pic>
        <p:nvPicPr>
          <p:cNvPr id="4101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767388"/>
            <a:ext cx="37433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03" y="3104700"/>
            <a:ext cx="4680520" cy="26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 have high aspirations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992888" cy="648072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AEC7"/>
                </a:solidFill>
              </a:rPr>
              <a:t>We want to: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Reach up to 50,000 students over the academic years 2014-15 and 2015-16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Develop an online dashboard to present real-time data from smart meters, allowing international competitions and an energy-saving league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Create a self </a:t>
            </a:r>
            <a:r>
              <a:rPr lang="en-US" dirty="0" smtClean="0"/>
              <a:t>funded </a:t>
            </a:r>
            <a:r>
              <a:rPr lang="en-US" dirty="0"/>
              <a:t>model from University contributions in 6 countries by academic year 2016-17</a:t>
            </a:r>
          </a:p>
          <a:p>
            <a:endParaRPr lang="en-GB" dirty="0"/>
          </a:p>
        </p:txBody>
      </p:sp>
      <p:pic>
        <p:nvPicPr>
          <p:cNvPr id="4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767388"/>
            <a:ext cx="37433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8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539750" y="332656"/>
            <a:ext cx="7988300" cy="1008062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We expect to have wide ranging impacts..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539750" y="1773238"/>
            <a:ext cx="7993063" cy="647700"/>
          </a:xfrm>
        </p:spPr>
        <p:txBody>
          <a:bodyPr/>
          <a:lstStyle/>
          <a:p>
            <a:pPr marL="342900" indent="-342900" eaLnBrk="1" hangingPunct="1">
              <a:buFontTx/>
              <a:buChar char="-"/>
            </a:pPr>
            <a:r>
              <a:rPr lang="en-GB" altLang="en-US" sz="2000" dirty="0" smtClean="0"/>
              <a:t>On average achieve 8% savings in energy across all the participating dormitories</a:t>
            </a:r>
          </a:p>
          <a:p>
            <a:pPr marL="342900" indent="-342900" eaLnBrk="1" hangingPunct="1">
              <a:buFontTx/>
              <a:buChar char="-"/>
            </a:pPr>
            <a:r>
              <a:rPr lang="en-GB" altLang="en-US" sz="2000" dirty="0" smtClean="0"/>
              <a:t>15% of students in participating dorms recruited as energy champions</a:t>
            </a:r>
          </a:p>
          <a:p>
            <a:pPr marL="342900" indent="-342900" eaLnBrk="1" hangingPunct="1">
              <a:buFontTx/>
              <a:buChar char="-"/>
            </a:pPr>
            <a:r>
              <a:rPr lang="en-GB" altLang="en-US" sz="2000" dirty="0" smtClean="0"/>
              <a:t>10% swings on target behaviours and 90% of students state that they have carried on their behaviour into private accommodation</a:t>
            </a:r>
          </a:p>
          <a:p>
            <a:pPr marL="342900" indent="-342900" eaLnBrk="1" hangingPunct="1">
              <a:buFontTx/>
              <a:buChar char="-"/>
            </a:pPr>
            <a:r>
              <a:rPr lang="en-GB" altLang="en-US" sz="2000" dirty="0" smtClean="0"/>
              <a:t>2.85GWh energy savings</a:t>
            </a:r>
          </a:p>
          <a:p>
            <a:pPr marL="342900" indent="-342900" eaLnBrk="1" hangingPunct="1">
              <a:buFontTx/>
              <a:buChar char="-"/>
            </a:pPr>
            <a:r>
              <a:rPr lang="en-GB" altLang="en-US" sz="2000" dirty="0" smtClean="0"/>
              <a:t>Project continues to expand reaching over 250,000 students in 6 EU countries by 2016</a:t>
            </a:r>
          </a:p>
          <a:p>
            <a:pPr marL="342900" indent="-342900" eaLnBrk="1" hangingPunct="1">
              <a:buFontTx/>
              <a:buChar char="-"/>
            </a:pPr>
            <a:endParaRPr lang="en-GB" altLang="en-US" dirty="0" smtClean="0"/>
          </a:p>
        </p:txBody>
      </p:sp>
      <p:pic>
        <p:nvPicPr>
          <p:cNvPr id="8197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767388"/>
            <a:ext cx="37433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83439"/>
            <a:ext cx="1823864" cy="1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140" y="332656"/>
            <a:ext cx="7988300" cy="1008111"/>
          </a:xfrm>
        </p:spPr>
        <p:txBody>
          <a:bodyPr/>
          <a:lstStyle/>
          <a:p>
            <a:r>
              <a:rPr lang="en-GB" dirty="0" smtClean="0"/>
              <a:t>..and we’ve had encouraging results so far!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7992888" cy="6480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Average energy savings of 3% across participating universities in first semester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Over 4,000 students signed up to the campaign (16%)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Over 100 students trained as ambassadors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200 photos submitted in competitions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2,000 participants in climate quizzes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Enthusiasm from participating </a:t>
            </a:r>
          </a:p>
          <a:p>
            <a:r>
              <a:rPr lang="en-GB" dirty="0" smtClean="0"/>
              <a:t>   universities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767388"/>
            <a:ext cx="37433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05189"/>
            <a:ext cx="2140074" cy="214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846" y="332656"/>
            <a:ext cx="7988300" cy="1008111"/>
          </a:xfrm>
        </p:spPr>
        <p:txBody>
          <a:bodyPr/>
          <a:lstStyle/>
          <a:p>
            <a:r>
              <a:rPr lang="en-GB" dirty="0" smtClean="0"/>
              <a:t>Bringing Student </a:t>
            </a:r>
            <a:r>
              <a:rPr lang="en-GB" dirty="0"/>
              <a:t>S</a:t>
            </a:r>
            <a:r>
              <a:rPr lang="en-GB" dirty="0" smtClean="0"/>
              <a:t>witch off to your campus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Campaign is widely applicable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 can help you with: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Setting up the campaign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Offer virtual support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reate resources that you can use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25144"/>
            <a:ext cx="5040560" cy="186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 descr="NEW Brand PPT divider heading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45" y="0"/>
            <a:ext cx="9183684" cy="69103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Placeholder 1"/>
          <p:cNvSpPr txBox="1"/>
          <p:nvPr/>
        </p:nvSpPr>
        <p:spPr>
          <a:xfrm>
            <a:off x="0" y="1289286"/>
            <a:ext cx="8229600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 smtClean="0">
                <a:solidFill>
                  <a:srgbClr val="FFFFFF"/>
                </a:solidFill>
                <a:latin typeface="Verdana"/>
                <a:ea typeface="ＭＳ Ｐゴシック"/>
                <a:cs typeface="Verdana"/>
              </a:rPr>
              <a:t>The session will be on:</a:t>
            </a:r>
            <a:endParaRPr lang="en-US" sz="3200" b="0" i="0" u="none" strike="noStrike" kern="0" cap="none" spc="0" baseline="0" dirty="0">
              <a:solidFill>
                <a:srgbClr val="FFFFFF"/>
              </a:solidFill>
              <a:uFillTx/>
              <a:latin typeface="Verdana"/>
              <a:ea typeface="ＭＳ Ｐゴシック"/>
              <a:cs typeface="Verdana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 dirty="0" smtClean="0">
              <a:solidFill>
                <a:srgbClr val="FFFFFF"/>
              </a:solidFill>
              <a:uFillTx/>
              <a:latin typeface="Verdana"/>
              <a:ea typeface="ＭＳ Ｐゴシック"/>
              <a:cs typeface="ＭＳ Ｐゴシック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Verdana"/>
                <a:ea typeface="ＭＳ Ｐゴシック"/>
                <a:cs typeface="ＭＳ Ｐゴシック"/>
              </a:rPr>
              <a:t>SAVES rationale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  <a:cs typeface="ＭＳ Ｐゴシック"/>
              </a:rPr>
              <a:t>What is SAVES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Verdana"/>
                <a:ea typeface="ＭＳ Ｐゴシック"/>
                <a:cs typeface="ＭＳ Ｐゴシック"/>
              </a:rPr>
              <a:t>SAVES’ impact</a:t>
            </a:r>
            <a:endParaRPr lang="en-GB" sz="1800" b="0" i="0" u="none" strike="noStrike" kern="0" cap="none" spc="0" baseline="0" dirty="0">
              <a:solidFill>
                <a:srgbClr val="FFFFFF"/>
              </a:solidFill>
              <a:uFillTx/>
              <a:latin typeface="Verdana"/>
              <a:ea typeface="ＭＳ Ｐゴシック"/>
              <a:cs typeface="ＭＳ Ｐゴシック"/>
            </a:endParaRPr>
          </a:p>
        </p:txBody>
      </p:sp>
      <p:pic>
        <p:nvPicPr>
          <p:cNvPr id="6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929024"/>
            <a:ext cx="3682947" cy="76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joanna.romanowicz\Dropbox\SAVES\WP1 - Management\1. Admin\Logos and templates\SAVES logo and templates\SAVES_level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4605" y="5877269"/>
            <a:ext cx="2399394" cy="869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4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767388"/>
            <a:ext cx="37433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5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541338" y="549275"/>
            <a:ext cx="7988300" cy="10080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Please get in touch </a:t>
            </a:r>
            <a:r>
              <a:rPr lang="en-GB" altLang="en-US" dirty="0" smtClean="0">
                <a:sym typeface="Wingdings" panose="05000000000000000000" pitchFamily="2" charset="2"/>
              </a:rPr>
              <a:t></a:t>
            </a:r>
            <a:r>
              <a:rPr lang="en-GB" altLang="en-US" dirty="0" smtClean="0"/>
              <a:t>	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539750" y="1773238"/>
            <a:ext cx="7993063" cy="647700"/>
          </a:xfrm>
        </p:spPr>
        <p:txBody>
          <a:bodyPr/>
          <a:lstStyle/>
          <a:p>
            <a:pPr eaLnBrk="1" hangingPunct="1"/>
            <a:r>
              <a:rPr lang="en-GB" altLang="en-US" smtClean="0"/>
              <a:t>Joanna Romanowicz</a:t>
            </a:r>
          </a:p>
          <a:p>
            <a:pPr eaLnBrk="1" hangingPunct="1"/>
            <a:r>
              <a:rPr lang="en-GB" altLang="en-US" smtClean="0"/>
              <a:t>Student Switch Off (Europe) Project Manager</a:t>
            </a:r>
          </a:p>
          <a:p>
            <a:pPr eaLnBrk="1" hangingPunct="1"/>
            <a:r>
              <a:rPr lang="en-GB" altLang="en-US" smtClean="0">
                <a:hlinkClick r:id="rId2"/>
              </a:rPr>
              <a:t>Joanna.romanowicz@nus.org.uk</a:t>
            </a:r>
            <a:endParaRPr lang="en-GB" altLang="en-US" smtClean="0"/>
          </a:p>
          <a:p>
            <a:pPr eaLnBrk="1" hangingPunct="1"/>
            <a:r>
              <a:rPr lang="en-GB" altLang="en-US" smtClean="0"/>
              <a:t>0044 7970 296976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>
                <a:hlinkClick r:id="rId3"/>
              </a:rPr>
              <a:t>www.saves-project.eu</a:t>
            </a:r>
            <a:r>
              <a:rPr lang="en-GB" altLang="en-US" smtClean="0"/>
              <a:t> 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pic>
        <p:nvPicPr>
          <p:cNvPr id="10244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5724525"/>
            <a:ext cx="37433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6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7992888" cy="648072"/>
          </a:xfrm>
        </p:spPr>
        <p:txBody>
          <a:bodyPr/>
          <a:lstStyle/>
          <a:p>
            <a:r>
              <a:rPr lang="en-GB" dirty="0" smtClean="0"/>
              <a:t>How many of you are staying at a hotel during this conference? </a:t>
            </a:r>
          </a:p>
          <a:p>
            <a:endParaRPr lang="en-GB" dirty="0"/>
          </a:p>
          <a:p>
            <a:r>
              <a:rPr lang="en-GB" dirty="0" smtClean="0"/>
              <a:t>How many are paying separate utility bills?</a:t>
            </a:r>
          </a:p>
          <a:p>
            <a:endParaRPr lang="en-GB" dirty="0" smtClean="0"/>
          </a:p>
          <a:p>
            <a:r>
              <a:rPr lang="en-GB" dirty="0"/>
              <a:t>How many of you are </a:t>
            </a:r>
            <a:r>
              <a:rPr lang="en-GB" dirty="0" smtClean="0"/>
              <a:t>as conscious of your energy, electricity and water usage as you are in your own home?</a:t>
            </a:r>
            <a:endParaRPr lang="en-GB" dirty="0"/>
          </a:p>
        </p:txBody>
      </p:sp>
      <p:pic>
        <p:nvPicPr>
          <p:cNvPr id="4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3727" y="5805264"/>
            <a:ext cx="3744413" cy="778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3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140" y="404665"/>
            <a:ext cx="7988300" cy="1008111"/>
          </a:xfrm>
        </p:spPr>
        <p:txBody>
          <a:bodyPr/>
          <a:lstStyle/>
          <a:p>
            <a:r>
              <a:rPr lang="en-GB" dirty="0" smtClean="0"/>
              <a:t>No incentive to save energy in dorms..!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Students pay a fixed rate </a:t>
            </a: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800" dirty="0" smtClean="0"/>
              <a:t>Energy wastage – over 30% in UK (University of Sunderland)</a:t>
            </a: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800" dirty="0" smtClean="0"/>
              <a:t>Insufficient awareness on energy saving amongst young people</a:t>
            </a:r>
          </a:p>
          <a:p>
            <a:pPr>
              <a:defRPr/>
            </a:pPr>
            <a:endParaRPr lang="en-GB" sz="1800" dirty="0" smtClean="0"/>
          </a:p>
          <a:p>
            <a:pPr>
              <a:defRPr/>
            </a:pPr>
            <a:r>
              <a:rPr lang="en-GB" sz="1800" dirty="0" smtClean="0"/>
              <a:t>This may lead to… very large bills when students move out to</a:t>
            </a:r>
          </a:p>
          <a:p>
            <a:pPr>
              <a:defRPr/>
            </a:pPr>
            <a:r>
              <a:rPr lang="en-GB" sz="1800" dirty="0"/>
              <a:t>p</a:t>
            </a:r>
            <a:r>
              <a:rPr lang="en-GB" sz="1800" dirty="0" smtClean="0"/>
              <a:t>rivate accommodation!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1915">
            <a:off x="4786023" y="3613389"/>
            <a:ext cx="4657150" cy="373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5777" y="6165304"/>
            <a:ext cx="2013232" cy="418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6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539750" y="333375"/>
            <a:ext cx="7988300" cy="1008063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So we decided to do something about energy wastage in dorms… we know: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1773238"/>
            <a:ext cx="7993063" cy="647700"/>
          </a:xfrm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Habit discontinuity hypothesis  - individuals are more likely to adopt pro-environmental behaviours if they go through a lifestyle change (e.g. move away from home to go to university!)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A lot of energy is being wasted at the moment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Simple actions like switching off lights and appliances can have a big cumulative impact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Everyone likes a competition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Saving energy saves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and money</a:t>
            </a:r>
            <a:endParaRPr lang="en-GB" sz="2000" dirty="0"/>
          </a:p>
        </p:txBody>
      </p:sp>
      <p:pic>
        <p:nvPicPr>
          <p:cNvPr id="6148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43" y="5805264"/>
            <a:ext cx="37449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31649"/>
            <a:ext cx="1943868" cy="25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140" y="332656"/>
            <a:ext cx="7988300" cy="1008111"/>
          </a:xfrm>
        </p:spPr>
        <p:txBody>
          <a:bodyPr/>
          <a:lstStyle/>
          <a:p>
            <a:r>
              <a:rPr lang="en-US" altLang="en-US" dirty="0" smtClean="0"/>
              <a:t>SAVES is an inter-dorm energy saving competition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SAVES (Students Achieving Valuable Energy Savings) is an </a:t>
            </a:r>
            <a:r>
              <a:rPr lang="en-US" altLang="en-US" sz="2000" dirty="0"/>
              <a:t>inter-dormitory energy saving competition within 17 universities in 5 EU </a:t>
            </a:r>
            <a:r>
              <a:rPr lang="en-US" altLang="en-US" sz="2000" dirty="0" smtClean="0"/>
              <a:t>countries</a:t>
            </a:r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SAVES is the overall project name that covers the expansion of the UK Student Switch Off campaign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Competition </a:t>
            </a:r>
            <a:r>
              <a:rPr lang="en-GB" sz="2000" dirty="0"/>
              <a:t>within/between </a:t>
            </a:r>
            <a:r>
              <a:rPr lang="en-GB" sz="2000" dirty="0" smtClean="0"/>
              <a:t>dorms to </a:t>
            </a:r>
            <a:r>
              <a:rPr lang="en-GB" sz="2000" dirty="0"/>
              <a:t>see who can reduce their energy usage by the greatest amount or have the lowest usage per </a:t>
            </a:r>
            <a:r>
              <a:rPr lang="en-GB" sz="2000" dirty="0" smtClean="0"/>
              <a:t>student (smart meter data)</a:t>
            </a:r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pic>
        <p:nvPicPr>
          <p:cNvPr id="4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800" y="5805264"/>
            <a:ext cx="3398177" cy="70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809322"/>
            <a:ext cx="1493912" cy="19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186" y="620689"/>
            <a:ext cx="7988300" cy="1008111"/>
          </a:xfrm>
        </p:spPr>
        <p:txBody>
          <a:bodyPr/>
          <a:lstStyle/>
          <a:p>
            <a:r>
              <a:rPr lang="en-US" altLang="en-US" dirty="0" smtClean="0"/>
              <a:t>SAVES is fun!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Builds </a:t>
            </a:r>
            <a:r>
              <a:rPr lang="en-GB" sz="2000" dirty="0"/>
              <a:t>on existing social relationships, peer-to-peer communications, rivalries and </a:t>
            </a:r>
            <a:r>
              <a:rPr lang="en-GB" sz="2000" dirty="0" smtClean="0"/>
              <a:t>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 fun approach to raising awareness amongst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Feedback and prizes to provide incentives for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National/international winners</a:t>
            </a:r>
            <a:endParaRPr lang="en-GB" sz="2000" dirty="0"/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740" t="4315" r="14742" b="4315"/>
          <a:stretch/>
        </p:blipFill>
        <p:spPr>
          <a:xfrm>
            <a:off x="5292080" y="3284984"/>
            <a:ext cx="3456384" cy="2519059"/>
          </a:xfrm>
          <a:prstGeom prst="rect">
            <a:avLst/>
          </a:prstGeom>
        </p:spPr>
      </p:pic>
      <p:pic>
        <p:nvPicPr>
          <p:cNvPr id="6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800" y="5805264"/>
            <a:ext cx="3398177" cy="70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1" b="13250"/>
          <a:stretch/>
        </p:blipFill>
        <p:spPr>
          <a:xfrm>
            <a:off x="874818" y="3572710"/>
            <a:ext cx="1893149" cy="194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0" b="19551"/>
          <a:stretch/>
        </p:blipFill>
        <p:spPr>
          <a:xfrm>
            <a:off x="3203848" y="3572710"/>
            <a:ext cx="1681964" cy="20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539750" y="333375"/>
            <a:ext cx="7988300" cy="10080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17 Universities in 5 European countries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1773238"/>
            <a:ext cx="3744913" cy="647700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 smtClean="0"/>
              <a:t>Participating countries: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GB" sz="2000" dirty="0" smtClean="0"/>
              <a:t>UK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GB" sz="2000" dirty="0" smtClean="0"/>
              <a:t>Lithuania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GB" sz="2000" dirty="0" smtClean="0"/>
              <a:t>Greece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GB" sz="2000" dirty="0" smtClean="0"/>
              <a:t>Cyprus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GB" sz="2000" dirty="0" smtClean="0"/>
              <a:t>Sweden</a:t>
            </a:r>
            <a:endParaRPr lang="en-GB" sz="2000" dirty="0"/>
          </a:p>
          <a:p>
            <a:pPr eaLnBrk="1" hangingPunct="1">
              <a:defRPr/>
            </a:pPr>
            <a:endParaRPr lang="en-GB" sz="2000" dirty="0" smtClean="0"/>
          </a:p>
          <a:p>
            <a:pPr eaLnBrk="1" hangingPunct="1">
              <a:defRPr/>
            </a:pPr>
            <a:r>
              <a:rPr lang="en-GB" sz="2000" dirty="0" smtClean="0"/>
              <a:t>25,000 students in SAVES</a:t>
            </a:r>
            <a:endParaRPr lang="en-GB" sz="2000" dirty="0"/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r>
              <a:rPr lang="en-GB" sz="2000" dirty="0" smtClean="0"/>
              <a:t>Funding from April 2014 – March 2017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16113"/>
            <a:ext cx="456565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30887"/>
            <a:ext cx="37449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2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39750" y="333375"/>
            <a:ext cx="7988300" cy="10080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We focus on 4 main energy saving behaviours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631" y="1700809"/>
            <a:ext cx="7993063" cy="3637612"/>
          </a:xfrm>
        </p:spPr>
        <p:txBody>
          <a:bodyPr/>
          <a:lstStyle/>
          <a:p>
            <a:pPr eaLnBrk="1" hangingPunct="1">
              <a:defRPr/>
            </a:pPr>
            <a:r>
              <a:rPr lang="en-GB" sz="1800" dirty="0" smtClean="0"/>
              <a:t>Wrapping up warm instead of turning up the heating</a:t>
            </a:r>
            <a:endParaRPr lang="en-GB" sz="1800" dirty="0"/>
          </a:p>
        </p:txBody>
      </p:sp>
      <p:pic>
        <p:nvPicPr>
          <p:cNvPr id="7173" name="Picture 2" descr="C:\Users\joanna.romanowicz\Dropbox\SAVES\WP1 - Management\1. Admin\Logos\20140404 co-funded-iee-horiz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58177"/>
            <a:ext cx="34734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r="12515"/>
          <a:stretch/>
        </p:blipFill>
        <p:spPr>
          <a:xfrm>
            <a:off x="416817" y="2221429"/>
            <a:ext cx="2952328" cy="288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496" y="2095669"/>
            <a:ext cx="1923678" cy="313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1"/>
          <a:stretch/>
        </p:blipFill>
        <p:spPr>
          <a:xfrm>
            <a:off x="3655767" y="2221429"/>
            <a:ext cx="2765249" cy="265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S-Presentation-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UGAF workshop" id="{01544040-9512-405C-8DC3-805A979DD366}" vid="{B04D16D6-3E66-4AEA-B85A-DB2CCB2F38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565A644BBA45438EBE3A12A624EE65" ma:contentTypeVersion="2" ma:contentTypeDescription="Create a new document." ma:contentTypeScope="" ma:versionID="12ec7b1daa61bfea8bd134d398541627">
  <xsd:schema xmlns:xsd="http://www.w3.org/2001/XMLSchema" xmlns:xs="http://www.w3.org/2001/XMLSchema" xmlns:p="http://schemas.microsoft.com/office/2006/metadata/properties" xmlns:ns2="187751f6-1af8-4b64-a9e1-7829a2737ba2" targetNamespace="http://schemas.microsoft.com/office/2006/metadata/properties" ma:root="true" ma:fieldsID="176ed848a24e149da654c7217a2a0a2f" ns2:_="">
    <xsd:import namespace="187751f6-1af8-4b64-a9e1-7829a2737b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751f6-1af8-4b64-a9e1-7829a2737b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2811FF-063D-42EE-AA3C-B51C15BB13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0A4A94-D9AB-4EA9-8E31-F8DFDD2DD38E}">
  <ds:schemaRefs>
    <ds:schemaRef ds:uri="http://schemas.openxmlformats.org/package/2006/metadata/core-properties"/>
    <ds:schemaRef ds:uri="http://purl.org/dc/elements/1.1/"/>
    <ds:schemaRef ds:uri="http://purl.org/dc/dcmitype/"/>
    <ds:schemaRef ds:uri="187751f6-1af8-4b64-a9e1-7829a2737ba2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2262B2-2549-4302-B83B-C41EF85C5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7751f6-1af8-4b64-a9e1-7829a2737b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UGAF%20workshop</Template>
  <TotalTime>0</TotalTime>
  <Words>820</Words>
  <Application>Microsoft Office PowerPoint</Application>
  <PresentationFormat>Bildschirmpräsentation (4:3)</PresentationFormat>
  <Paragraphs>124</Paragraphs>
  <Slides>21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NUS-Presentation-template</vt:lpstr>
      <vt:lpstr>PowerPoint-Präsentation</vt:lpstr>
      <vt:lpstr>PowerPoint-Präsentation</vt:lpstr>
      <vt:lpstr>PowerPoint-Präsentation</vt:lpstr>
      <vt:lpstr>No incentive to save energy in dorms..!</vt:lpstr>
      <vt:lpstr>So we decided to do something about energy wastage in dorms… we know:</vt:lpstr>
      <vt:lpstr>SAVES is an inter-dorm energy saving competition</vt:lpstr>
      <vt:lpstr>SAVES is fun!</vt:lpstr>
      <vt:lpstr>17 Universities in 5 European countries</vt:lpstr>
      <vt:lpstr>We focus on 4 main energy saving behaviours</vt:lpstr>
      <vt:lpstr>Switching off unnecessary lights and appliances </vt:lpstr>
      <vt:lpstr>Putting a lid on the pan when cooking</vt:lpstr>
      <vt:lpstr>Boiling only the amount of water you need</vt:lpstr>
      <vt:lpstr>We engage with students throughout the academic year</vt:lpstr>
      <vt:lpstr>We want to create a transnational student community</vt:lpstr>
      <vt:lpstr>We have 4 main objectives:</vt:lpstr>
      <vt:lpstr>We have high aspirations</vt:lpstr>
      <vt:lpstr>We expect to have wide ranging impacts..</vt:lpstr>
      <vt:lpstr>..and we’ve had encouraging results so far!</vt:lpstr>
      <vt:lpstr>Bringing Student Switch off to your campus</vt:lpstr>
      <vt:lpstr>Any questions?</vt:lpstr>
      <vt:lpstr>Please get in touch  </vt:lpstr>
    </vt:vector>
  </TitlesOfParts>
  <Company>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Romanowicz</dc:creator>
  <cp:lastModifiedBy>Risch, Katrin</cp:lastModifiedBy>
  <cp:revision>24</cp:revision>
  <dcterms:created xsi:type="dcterms:W3CDTF">2015-03-11T14:36:35Z</dcterms:created>
  <dcterms:modified xsi:type="dcterms:W3CDTF">2015-03-16T14:57:59Z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0x01010079565A644BBA45438EBE3A12A624EE65</vt:lpwstr>
  </property>
</Properties>
</file>