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40288"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73"/>
    <p:restoredTop sz="93376"/>
  </p:normalViewPr>
  <p:slideViewPr>
    <p:cSldViewPr snapToGrid="0">
      <p:cViewPr varScale="1">
        <p:scale>
          <a:sx n="15" d="100"/>
          <a:sy n="15" d="100"/>
        </p:scale>
        <p:origin x="542" y="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268022" y="7070108"/>
            <a:ext cx="25704245" cy="15040222"/>
          </a:xfrm>
        </p:spPr>
        <p:txBody>
          <a:bodyPr anchor="b"/>
          <a:lstStyle>
            <a:lvl1pPr algn="ctr">
              <a:defRPr sz="19843"/>
            </a:lvl1pPr>
          </a:lstStyle>
          <a:p>
            <a:r>
              <a:rPr lang="de-DE"/>
              <a:t>Titelmasterformat durch Klicken bearbeiten</a:t>
            </a:r>
            <a:endParaRPr lang="en-US" dirty="0"/>
          </a:p>
        </p:txBody>
      </p:sp>
      <p:sp>
        <p:nvSpPr>
          <p:cNvPr id="3" name="Subtitle 2"/>
          <p:cNvSpPr>
            <a:spLocks noGrp="1"/>
          </p:cNvSpPr>
          <p:nvPr>
            <p:ph type="subTitle" idx="1"/>
          </p:nvPr>
        </p:nvSpPr>
        <p:spPr>
          <a:xfrm>
            <a:off x="3780036" y="22690338"/>
            <a:ext cx="22680216" cy="10430151"/>
          </a:xfrm>
        </p:spPr>
        <p:txBody>
          <a:bodyPr/>
          <a:lstStyle>
            <a:lvl1pPr marL="0" indent="0" algn="ctr">
              <a:buNone/>
              <a:defRPr sz="7937"/>
            </a:lvl1pPr>
            <a:lvl2pPr marL="1512006" indent="0" algn="ctr">
              <a:buNone/>
              <a:defRPr sz="6614"/>
            </a:lvl2pPr>
            <a:lvl3pPr marL="3024012" indent="0" algn="ctr">
              <a:buNone/>
              <a:defRPr sz="5953"/>
            </a:lvl3pPr>
            <a:lvl4pPr marL="4536018" indent="0" algn="ctr">
              <a:buNone/>
              <a:defRPr sz="5291"/>
            </a:lvl4pPr>
            <a:lvl5pPr marL="6048024" indent="0" algn="ctr">
              <a:buNone/>
              <a:defRPr sz="5291"/>
            </a:lvl5pPr>
            <a:lvl6pPr marL="7560031" indent="0" algn="ctr">
              <a:buNone/>
              <a:defRPr sz="5291"/>
            </a:lvl6pPr>
            <a:lvl7pPr marL="9072037" indent="0" algn="ctr">
              <a:buNone/>
              <a:defRPr sz="5291"/>
            </a:lvl7pPr>
            <a:lvl8pPr marL="10584043" indent="0" algn="ctr">
              <a:buNone/>
              <a:defRPr sz="5291"/>
            </a:lvl8pPr>
            <a:lvl9pPr marL="12096049" indent="0" algn="ctr">
              <a:buNone/>
              <a:defRPr sz="5291"/>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FD915E28-EB1F-4816-8C61-F307606E4AC0}"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BAF8E-0CD7-4B34-9369-C8FEFF9ADAE8}" type="slidenum">
              <a:rPr lang="en-US" smtClean="0"/>
              <a:t>‹Nr.›</a:t>
            </a:fld>
            <a:endParaRPr lang="en-US"/>
          </a:p>
        </p:txBody>
      </p:sp>
    </p:spTree>
    <p:extLst>
      <p:ext uri="{BB962C8B-B14F-4D97-AF65-F5344CB8AC3E}">
        <p14:creationId xmlns:p14="http://schemas.microsoft.com/office/powerpoint/2010/main" val="3955678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D915E28-EB1F-4816-8C61-F307606E4AC0}"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BAF8E-0CD7-4B34-9369-C8FEFF9ADAE8}" type="slidenum">
              <a:rPr lang="en-US" smtClean="0"/>
              <a:t>‹Nr.›</a:t>
            </a:fld>
            <a:endParaRPr lang="en-US"/>
          </a:p>
        </p:txBody>
      </p:sp>
    </p:spTree>
    <p:extLst>
      <p:ext uri="{BB962C8B-B14F-4D97-AF65-F5344CB8AC3E}">
        <p14:creationId xmlns:p14="http://schemas.microsoft.com/office/powerpoint/2010/main" val="20373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0708" y="2300034"/>
            <a:ext cx="6520562" cy="36610544"/>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2079021" y="2300034"/>
            <a:ext cx="19183683" cy="36610544"/>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D915E28-EB1F-4816-8C61-F307606E4AC0}"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BAF8E-0CD7-4B34-9369-C8FEFF9ADAE8}" type="slidenum">
              <a:rPr lang="en-US" smtClean="0"/>
              <a:t>‹Nr.›</a:t>
            </a:fld>
            <a:endParaRPr lang="en-US"/>
          </a:p>
        </p:txBody>
      </p:sp>
    </p:spTree>
    <p:extLst>
      <p:ext uri="{BB962C8B-B14F-4D97-AF65-F5344CB8AC3E}">
        <p14:creationId xmlns:p14="http://schemas.microsoft.com/office/powerpoint/2010/main" val="851199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D915E28-EB1F-4816-8C61-F307606E4AC0}"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BAF8E-0CD7-4B34-9369-C8FEFF9ADAE8}" type="slidenum">
              <a:rPr lang="en-US" smtClean="0"/>
              <a:t>‹Nr.›</a:t>
            </a:fld>
            <a:endParaRPr lang="en-US"/>
          </a:p>
        </p:txBody>
      </p:sp>
    </p:spTree>
    <p:extLst>
      <p:ext uri="{BB962C8B-B14F-4D97-AF65-F5344CB8AC3E}">
        <p14:creationId xmlns:p14="http://schemas.microsoft.com/office/powerpoint/2010/main" val="323428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63272" y="10770172"/>
            <a:ext cx="26082248" cy="17970262"/>
          </a:xfrm>
        </p:spPr>
        <p:txBody>
          <a:bodyPr anchor="b"/>
          <a:lstStyle>
            <a:lvl1pPr>
              <a:defRPr sz="19843"/>
            </a:lvl1pPr>
          </a:lstStyle>
          <a:p>
            <a:r>
              <a:rPr lang="de-DE"/>
              <a:t>Titelmasterformat durch Klicken bearbeiten</a:t>
            </a:r>
            <a:endParaRPr lang="en-US" dirty="0"/>
          </a:p>
        </p:txBody>
      </p:sp>
      <p:sp>
        <p:nvSpPr>
          <p:cNvPr id="3" name="Text Placeholder 2"/>
          <p:cNvSpPr>
            <a:spLocks noGrp="1"/>
          </p:cNvSpPr>
          <p:nvPr>
            <p:ph type="body" idx="1"/>
          </p:nvPr>
        </p:nvSpPr>
        <p:spPr>
          <a:xfrm>
            <a:off x="2063272" y="28910440"/>
            <a:ext cx="26082248" cy="9450136"/>
          </a:xfrm>
        </p:spPr>
        <p:txBody>
          <a:bodyPr/>
          <a:lstStyle>
            <a:lvl1pPr marL="0" indent="0">
              <a:buNone/>
              <a:defRPr sz="7937">
                <a:solidFill>
                  <a:schemeClr val="tx1"/>
                </a:solidFill>
              </a:defRPr>
            </a:lvl1pPr>
            <a:lvl2pPr marL="1512006" indent="0">
              <a:buNone/>
              <a:defRPr sz="6614">
                <a:solidFill>
                  <a:schemeClr val="tx1">
                    <a:tint val="75000"/>
                  </a:schemeClr>
                </a:solidFill>
              </a:defRPr>
            </a:lvl2pPr>
            <a:lvl3pPr marL="3024012" indent="0">
              <a:buNone/>
              <a:defRPr sz="5953">
                <a:solidFill>
                  <a:schemeClr val="tx1">
                    <a:tint val="75000"/>
                  </a:schemeClr>
                </a:solidFill>
              </a:defRPr>
            </a:lvl3pPr>
            <a:lvl4pPr marL="4536018" indent="0">
              <a:buNone/>
              <a:defRPr sz="5291">
                <a:solidFill>
                  <a:schemeClr val="tx1">
                    <a:tint val="75000"/>
                  </a:schemeClr>
                </a:solidFill>
              </a:defRPr>
            </a:lvl4pPr>
            <a:lvl5pPr marL="6048024" indent="0">
              <a:buNone/>
              <a:defRPr sz="5291">
                <a:solidFill>
                  <a:schemeClr val="tx1">
                    <a:tint val="75000"/>
                  </a:schemeClr>
                </a:solidFill>
              </a:defRPr>
            </a:lvl5pPr>
            <a:lvl6pPr marL="7560031" indent="0">
              <a:buNone/>
              <a:defRPr sz="5291">
                <a:solidFill>
                  <a:schemeClr val="tx1">
                    <a:tint val="75000"/>
                  </a:schemeClr>
                </a:solidFill>
              </a:defRPr>
            </a:lvl6pPr>
            <a:lvl7pPr marL="9072037" indent="0">
              <a:buNone/>
              <a:defRPr sz="5291">
                <a:solidFill>
                  <a:schemeClr val="tx1">
                    <a:tint val="75000"/>
                  </a:schemeClr>
                </a:solidFill>
              </a:defRPr>
            </a:lvl7pPr>
            <a:lvl8pPr marL="10584043" indent="0">
              <a:buNone/>
              <a:defRPr sz="5291">
                <a:solidFill>
                  <a:schemeClr val="tx1">
                    <a:tint val="75000"/>
                  </a:schemeClr>
                </a:solidFill>
              </a:defRPr>
            </a:lvl8pPr>
            <a:lvl9pPr marL="12096049" indent="0">
              <a:buNone/>
              <a:defRPr sz="5291">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FD915E28-EB1F-4816-8C61-F307606E4AC0}" type="datetimeFigureOut">
              <a:rPr lang="en-US" smtClean="0"/>
              <a:t>3/8/2020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9BAF8E-0CD7-4B34-9369-C8FEFF9ADAE8}" type="slidenum">
              <a:rPr lang="en-US" smtClean="0"/>
              <a:t>‹Nr.›</a:t>
            </a:fld>
            <a:endParaRPr lang="en-US"/>
          </a:p>
        </p:txBody>
      </p:sp>
    </p:spTree>
    <p:extLst>
      <p:ext uri="{BB962C8B-B14F-4D97-AF65-F5344CB8AC3E}">
        <p14:creationId xmlns:p14="http://schemas.microsoft.com/office/powerpoint/2010/main" val="304554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2079020" y="11500170"/>
            <a:ext cx="12852122" cy="2741040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15309146" y="11500170"/>
            <a:ext cx="12852122" cy="2741040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FD915E28-EB1F-4816-8C61-F307606E4AC0}" type="datetimeFigureOut">
              <a:rPr lang="en-US" smtClean="0"/>
              <a:t>3/8/2020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BAF8E-0CD7-4B34-9369-C8FEFF9ADAE8}" type="slidenum">
              <a:rPr lang="en-US" smtClean="0"/>
              <a:t>‹Nr.›</a:t>
            </a:fld>
            <a:endParaRPr lang="en-US"/>
          </a:p>
        </p:txBody>
      </p:sp>
    </p:spTree>
    <p:extLst>
      <p:ext uri="{BB962C8B-B14F-4D97-AF65-F5344CB8AC3E}">
        <p14:creationId xmlns:p14="http://schemas.microsoft.com/office/powerpoint/2010/main" val="347586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2082959" y="2300044"/>
            <a:ext cx="26082248" cy="8350126"/>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2082962" y="10590160"/>
            <a:ext cx="12793057" cy="5190073"/>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de-DE"/>
              <a:t>Formatvorlagen des Textmasters bearbeiten</a:t>
            </a:r>
          </a:p>
        </p:txBody>
      </p:sp>
      <p:sp>
        <p:nvSpPr>
          <p:cNvPr id="4" name="Content Placeholder 3"/>
          <p:cNvSpPr>
            <a:spLocks noGrp="1"/>
          </p:cNvSpPr>
          <p:nvPr>
            <p:ph sz="half" idx="2"/>
          </p:nvPr>
        </p:nvSpPr>
        <p:spPr>
          <a:xfrm>
            <a:off x="2082962" y="15780233"/>
            <a:ext cx="12793057" cy="2321034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15309148" y="10590160"/>
            <a:ext cx="12856061" cy="5190073"/>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de-DE"/>
              <a:t>Formatvorlagen des Textmasters bearbeiten</a:t>
            </a:r>
          </a:p>
        </p:txBody>
      </p:sp>
      <p:sp>
        <p:nvSpPr>
          <p:cNvPr id="6" name="Content Placeholder 5"/>
          <p:cNvSpPr>
            <a:spLocks noGrp="1"/>
          </p:cNvSpPr>
          <p:nvPr>
            <p:ph sz="quarter" idx="4"/>
          </p:nvPr>
        </p:nvSpPr>
        <p:spPr>
          <a:xfrm>
            <a:off x="15309148" y="15780233"/>
            <a:ext cx="12856061" cy="2321034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FD915E28-EB1F-4816-8C61-F307606E4AC0}" type="datetimeFigureOut">
              <a:rPr lang="en-US" smtClean="0"/>
              <a:t>3/8/2020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9BAF8E-0CD7-4B34-9369-C8FEFF9ADAE8}" type="slidenum">
              <a:rPr lang="en-US" smtClean="0"/>
              <a:t>‹Nr.›</a:t>
            </a:fld>
            <a:endParaRPr lang="en-US"/>
          </a:p>
        </p:txBody>
      </p:sp>
    </p:spTree>
    <p:extLst>
      <p:ext uri="{BB962C8B-B14F-4D97-AF65-F5344CB8AC3E}">
        <p14:creationId xmlns:p14="http://schemas.microsoft.com/office/powerpoint/2010/main" val="123728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FD915E28-EB1F-4816-8C61-F307606E4AC0}" type="datetimeFigureOut">
              <a:rPr lang="en-US" smtClean="0"/>
              <a:t>3/8/2020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9BAF8E-0CD7-4B34-9369-C8FEFF9ADAE8}" type="slidenum">
              <a:rPr lang="en-US" smtClean="0"/>
              <a:t>‹Nr.›</a:t>
            </a:fld>
            <a:endParaRPr lang="en-US"/>
          </a:p>
        </p:txBody>
      </p:sp>
    </p:spTree>
    <p:extLst>
      <p:ext uri="{BB962C8B-B14F-4D97-AF65-F5344CB8AC3E}">
        <p14:creationId xmlns:p14="http://schemas.microsoft.com/office/powerpoint/2010/main" val="367469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915E28-EB1F-4816-8C61-F307606E4AC0}" type="datetimeFigureOut">
              <a:rPr lang="en-US" smtClean="0"/>
              <a:t>3/8/2020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9BAF8E-0CD7-4B34-9369-C8FEFF9ADAE8}" type="slidenum">
              <a:rPr lang="en-US" smtClean="0"/>
              <a:t>‹Nr.›</a:t>
            </a:fld>
            <a:endParaRPr lang="en-US"/>
          </a:p>
        </p:txBody>
      </p:sp>
    </p:spTree>
    <p:extLst>
      <p:ext uri="{BB962C8B-B14F-4D97-AF65-F5344CB8AC3E}">
        <p14:creationId xmlns:p14="http://schemas.microsoft.com/office/powerpoint/2010/main" val="327343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82959" y="2880042"/>
            <a:ext cx="9753280" cy="10080149"/>
          </a:xfrm>
        </p:spPr>
        <p:txBody>
          <a:bodyPr anchor="b"/>
          <a:lstStyle>
            <a:lvl1pPr>
              <a:defRPr sz="10583"/>
            </a:lvl1pPr>
          </a:lstStyle>
          <a:p>
            <a:r>
              <a:rPr lang="de-DE"/>
              <a:t>Titelmasterformat durch Klicken bearbeiten</a:t>
            </a:r>
            <a:endParaRPr lang="en-US" dirty="0"/>
          </a:p>
        </p:txBody>
      </p:sp>
      <p:sp>
        <p:nvSpPr>
          <p:cNvPr id="3" name="Content Placeholder 2"/>
          <p:cNvSpPr>
            <a:spLocks noGrp="1"/>
          </p:cNvSpPr>
          <p:nvPr>
            <p:ph idx="1"/>
          </p:nvPr>
        </p:nvSpPr>
        <p:spPr>
          <a:xfrm>
            <a:off x="12856061" y="6220102"/>
            <a:ext cx="15309146" cy="30700453"/>
          </a:xfrm>
        </p:spPr>
        <p:txBody>
          <a:bodyPr/>
          <a:lstStyle>
            <a:lvl1pPr>
              <a:defRPr sz="10583"/>
            </a:lvl1pPr>
            <a:lvl2pPr>
              <a:defRPr sz="9260"/>
            </a:lvl2pPr>
            <a:lvl3pPr>
              <a:defRPr sz="7937"/>
            </a:lvl3pPr>
            <a:lvl4pPr>
              <a:defRPr sz="6614"/>
            </a:lvl4pPr>
            <a:lvl5pPr>
              <a:defRPr sz="6614"/>
            </a:lvl5pPr>
            <a:lvl6pPr>
              <a:defRPr sz="6614"/>
            </a:lvl6pPr>
            <a:lvl7pPr>
              <a:defRPr sz="6614"/>
            </a:lvl7pPr>
            <a:lvl8pPr>
              <a:defRPr sz="6614"/>
            </a:lvl8pPr>
            <a:lvl9pPr>
              <a:defRPr sz="6614"/>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082959" y="12960191"/>
            <a:ext cx="9753280" cy="24010358"/>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FD915E28-EB1F-4816-8C61-F307606E4AC0}" type="datetimeFigureOut">
              <a:rPr lang="en-US" smtClean="0"/>
              <a:t>3/8/2020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BAF8E-0CD7-4B34-9369-C8FEFF9ADAE8}" type="slidenum">
              <a:rPr lang="en-US" smtClean="0"/>
              <a:t>‹Nr.›</a:t>
            </a:fld>
            <a:endParaRPr lang="en-US"/>
          </a:p>
        </p:txBody>
      </p:sp>
    </p:spTree>
    <p:extLst>
      <p:ext uri="{BB962C8B-B14F-4D97-AF65-F5344CB8AC3E}">
        <p14:creationId xmlns:p14="http://schemas.microsoft.com/office/powerpoint/2010/main" val="1279716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82959" y="2880042"/>
            <a:ext cx="9753280" cy="10080149"/>
          </a:xfrm>
        </p:spPr>
        <p:txBody>
          <a:bodyPr anchor="b"/>
          <a:lstStyle>
            <a:lvl1pPr>
              <a:defRPr sz="10583"/>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12856061" y="6220102"/>
            <a:ext cx="15309146" cy="30700453"/>
          </a:xfrm>
        </p:spPr>
        <p:txBody>
          <a:bodyPr anchor="t"/>
          <a:lstStyle>
            <a:lvl1pPr marL="0" indent="0">
              <a:buNone/>
              <a:defRPr sz="10583"/>
            </a:lvl1pPr>
            <a:lvl2pPr marL="1512006" indent="0">
              <a:buNone/>
              <a:defRPr sz="9260"/>
            </a:lvl2pPr>
            <a:lvl3pPr marL="3024012" indent="0">
              <a:buNone/>
              <a:defRPr sz="7937"/>
            </a:lvl3pPr>
            <a:lvl4pPr marL="4536018" indent="0">
              <a:buNone/>
              <a:defRPr sz="6614"/>
            </a:lvl4pPr>
            <a:lvl5pPr marL="6048024" indent="0">
              <a:buNone/>
              <a:defRPr sz="6614"/>
            </a:lvl5pPr>
            <a:lvl6pPr marL="7560031" indent="0">
              <a:buNone/>
              <a:defRPr sz="6614"/>
            </a:lvl6pPr>
            <a:lvl7pPr marL="9072037" indent="0">
              <a:buNone/>
              <a:defRPr sz="6614"/>
            </a:lvl7pPr>
            <a:lvl8pPr marL="10584043" indent="0">
              <a:buNone/>
              <a:defRPr sz="6614"/>
            </a:lvl8pPr>
            <a:lvl9pPr marL="12096049" indent="0">
              <a:buNone/>
              <a:defRPr sz="6614"/>
            </a:lvl9pPr>
          </a:lstStyle>
          <a:p>
            <a:r>
              <a:rPr lang="de-DE"/>
              <a:t>Bild durch Klicken auf Symbol hinzufügen</a:t>
            </a:r>
            <a:endParaRPr lang="en-US" dirty="0"/>
          </a:p>
        </p:txBody>
      </p:sp>
      <p:sp>
        <p:nvSpPr>
          <p:cNvPr id="4" name="Text Placeholder 3"/>
          <p:cNvSpPr>
            <a:spLocks noGrp="1"/>
          </p:cNvSpPr>
          <p:nvPr>
            <p:ph type="body" sz="half" idx="2"/>
          </p:nvPr>
        </p:nvSpPr>
        <p:spPr>
          <a:xfrm>
            <a:off x="2082959" y="12960191"/>
            <a:ext cx="9753280" cy="24010358"/>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FD915E28-EB1F-4816-8C61-F307606E4AC0}" type="datetimeFigureOut">
              <a:rPr lang="en-US" smtClean="0"/>
              <a:t>3/8/2020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9BAF8E-0CD7-4B34-9369-C8FEFF9ADAE8}" type="slidenum">
              <a:rPr lang="en-US" smtClean="0"/>
              <a:t>‹Nr.›</a:t>
            </a:fld>
            <a:endParaRPr lang="en-US"/>
          </a:p>
        </p:txBody>
      </p:sp>
    </p:spTree>
    <p:extLst>
      <p:ext uri="{BB962C8B-B14F-4D97-AF65-F5344CB8AC3E}">
        <p14:creationId xmlns:p14="http://schemas.microsoft.com/office/powerpoint/2010/main" val="88172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020" y="2300044"/>
            <a:ext cx="26082248" cy="8350126"/>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2079020" y="11500170"/>
            <a:ext cx="26082248" cy="2741040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079020" y="40040601"/>
            <a:ext cx="6804065" cy="2300034"/>
          </a:xfrm>
          <a:prstGeom prst="rect">
            <a:avLst/>
          </a:prstGeom>
        </p:spPr>
        <p:txBody>
          <a:bodyPr vert="horz" lIns="91440" tIns="45720" rIns="91440" bIns="45720" rtlCol="0" anchor="ctr"/>
          <a:lstStyle>
            <a:lvl1pPr algn="l">
              <a:defRPr sz="3969">
                <a:solidFill>
                  <a:schemeClr val="tx1">
                    <a:tint val="75000"/>
                  </a:schemeClr>
                </a:solidFill>
              </a:defRPr>
            </a:lvl1pPr>
          </a:lstStyle>
          <a:p>
            <a:fld id="{FD915E28-EB1F-4816-8C61-F307606E4AC0}" type="datetimeFigureOut">
              <a:rPr lang="en-US" smtClean="0"/>
              <a:t>3/8/2020</a:t>
            </a:fld>
            <a:endParaRPr lang="en-US"/>
          </a:p>
        </p:txBody>
      </p:sp>
      <p:sp>
        <p:nvSpPr>
          <p:cNvPr id="5" name="Footer Placeholder 4"/>
          <p:cNvSpPr>
            <a:spLocks noGrp="1"/>
          </p:cNvSpPr>
          <p:nvPr>
            <p:ph type="ftr" sz="quarter" idx="3"/>
          </p:nvPr>
        </p:nvSpPr>
        <p:spPr>
          <a:xfrm>
            <a:off x="10017096" y="40040601"/>
            <a:ext cx="10206097" cy="2300034"/>
          </a:xfrm>
          <a:prstGeom prst="rect">
            <a:avLst/>
          </a:prstGeom>
        </p:spPr>
        <p:txBody>
          <a:bodyPr vert="horz" lIns="91440" tIns="45720" rIns="91440" bIns="45720" rtlCol="0" anchor="ctr"/>
          <a:lstStyle>
            <a:lvl1pPr algn="ctr">
              <a:defRPr sz="396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357203" y="40040601"/>
            <a:ext cx="6804065" cy="2300034"/>
          </a:xfrm>
          <a:prstGeom prst="rect">
            <a:avLst/>
          </a:prstGeom>
        </p:spPr>
        <p:txBody>
          <a:bodyPr vert="horz" lIns="91440" tIns="45720" rIns="91440" bIns="45720" rtlCol="0" anchor="ctr"/>
          <a:lstStyle>
            <a:lvl1pPr algn="r">
              <a:defRPr sz="3969">
                <a:solidFill>
                  <a:schemeClr val="tx1">
                    <a:tint val="75000"/>
                  </a:schemeClr>
                </a:solidFill>
              </a:defRPr>
            </a:lvl1pPr>
          </a:lstStyle>
          <a:p>
            <a:fld id="{B49BAF8E-0CD7-4B34-9369-C8FEFF9ADAE8}" type="slidenum">
              <a:rPr lang="en-US" smtClean="0"/>
              <a:t>‹Nr.›</a:t>
            </a:fld>
            <a:endParaRPr lang="en-US"/>
          </a:p>
        </p:txBody>
      </p:sp>
    </p:spTree>
    <p:extLst>
      <p:ext uri="{BB962C8B-B14F-4D97-AF65-F5344CB8AC3E}">
        <p14:creationId xmlns:p14="http://schemas.microsoft.com/office/powerpoint/2010/main" val="3960795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4012" rtl="0" eaLnBrk="1" latinLnBrk="0" hangingPunct="1">
        <a:lnSpc>
          <a:spcPct val="90000"/>
        </a:lnSpc>
        <a:spcBef>
          <a:spcPct val="0"/>
        </a:spcBef>
        <a:buNone/>
        <a:defRPr sz="14551" kern="1200">
          <a:solidFill>
            <a:schemeClr val="tx1"/>
          </a:solidFill>
          <a:latin typeface="+mj-lt"/>
          <a:ea typeface="+mj-ea"/>
          <a:cs typeface="+mj-cs"/>
        </a:defRPr>
      </a:lvl1pPr>
    </p:titleStyle>
    <p:bodyStyle>
      <a:lvl1pPr marL="756003" indent="-756003" algn="l" defTabSz="3024012" rtl="0" eaLnBrk="1" latinLnBrk="0" hangingPunct="1">
        <a:lnSpc>
          <a:spcPct val="90000"/>
        </a:lnSpc>
        <a:spcBef>
          <a:spcPts val="3307"/>
        </a:spcBef>
        <a:buFont typeface="Arial" panose="020B0604020202020204" pitchFamily="34" charset="0"/>
        <a:buChar char="•"/>
        <a:defRPr sz="9260" kern="1200">
          <a:solidFill>
            <a:schemeClr val="tx1"/>
          </a:solidFill>
          <a:latin typeface="+mn-lt"/>
          <a:ea typeface="+mn-ea"/>
          <a:cs typeface="+mn-cs"/>
        </a:defRPr>
      </a:lvl1pPr>
      <a:lvl2pPr marL="2268009" indent="-756003" algn="l" defTabSz="3024012" rtl="0" eaLnBrk="1" latinLnBrk="0" hangingPunct="1">
        <a:lnSpc>
          <a:spcPct val="90000"/>
        </a:lnSpc>
        <a:spcBef>
          <a:spcPts val="1654"/>
        </a:spcBef>
        <a:buFont typeface="Arial" panose="020B0604020202020204" pitchFamily="34" charset="0"/>
        <a:buChar char="•"/>
        <a:defRPr sz="7937" kern="1200">
          <a:solidFill>
            <a:schemeClr val="tx1"/>
          </a:solidFill>
          <a:latin typeface="+mn-lt"/>
          <a:ea typeface="+mn-ea"/>
          <a:cs typeface="+mn-cs"/>
        </a:defRPr>
      </a:lvl2pPr>
      <a:lvl3pPr marL="3780015" indent="-756003" algn="l" defTabSz="3024012" rtl="0" eaLnBrk="1" latinLnBrk="0" hangingPunct="1">
        <a:lnSpc>
          <a:spcPct val="90000"/>
        </a:lnSpc>
        <a:spcBef>
          <a:spcPts val="1654"/>
        </a:spcBef>
        <a:buFont typeface="Arial" panose="020B0604020202020204" pitchFamily="34" charset="0"/>
        <a:buChar char="•"/>
        <a:defRPr sz="6614" kern="1200">
          <a:solidFill>
            <a:schemeClr val="tx1"/>
          </a:solidFill>
          <a:latin typeface="+mn-lt"/>
          <a:ea typeface="+mn-ea"/>
          <a:cs typeface="+mn-cs"/>
        </a:defRPr>
      </a:lvl3pPr>
      <a:lvl4pPr marL="5292021"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4pPr>
      <a:lvl5pPr marL="6804028"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5pPr>
      <a:lvl6pPr marL="8316034"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6pPr>
      <a:lvl7pPr marL="9828040"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7pPr>
      <a:lvl8pPr marL="11340046"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8pPr>
      <a:lvl9pPr marL="12852052"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9pPr>
    </p:bodyStyle>
    <p:otherStyle>
      <a:defPPr>
        <a:defRPr lang="en-US"/>
      </a:defPPr>
      <a:lvl1pPr marL="0" algn="l" defTabSz="3024012" rtl="0" eaLnBrk="1" latinLnBrk="0" hangingPunct="1">
        <a:defRPr sz="5953" kern="1200">
          <a:solidFill>
            <a:schemeClr val="tx1"/>
          </a:solidFill>
          <a:latin typeface="+mn-lt"/>
          <a:ea typeface="+mn-ea"/>
          <a:cs typeface="+mn-cs"/>
        </a:defRPr>
      </a:lvl1pPr>
      <a:lvl2pPr marL="1512006" algn="l" defTabSz="3024012" rtl="0" eaLnBrk="1" latinLnBrk="0" hangingPunct="1">
        <a:defRPr sz="5953" kern="1200">
          <a:solidFill>
            <a:schemeClr val="tx1"/>
          </a:solidFill>
          <a:latin typeface="+mn-lt"/>
          <a:ea typeface="+mn-ea"/>
          <a:cs typeface="+mn-cs"/>
        </a:defRPr>
      </a:lvl2pPr>
      <a:lvl3pPr marL="3024012" algn="l" defTabSz="3024012" rtl="0" eaLnBrk="1" latinLnBrk="0" hangingPunct="1">
        <a:defRPr sz="5953" kern="1200">
          <a:solidFill>
            <a:schemeClr val="tx1"/>
          </a:solidFill>
          <a:latin typeface="+mn-lt"/>
          <a:ea typeface="+mn-ea"/>
          <a:cs typeface="+mn-cs"/>
        </a:defRPr>
      </a:lvl3pPr>
      <a:lvl4pPr marL="4536018" algn="l" defTabSz="3024012" rtl="0" eaLnBrk="1" latinLnBrk="0" hangingPunct="1">
        <a:defRPr sz="5953" kern="1200">
          <a:solidFill>
            <a:schemeClr val="tx1"/>
          </a:solidFill>
          <a:latin typeface="+mn-lt"/>
          <a:ea typeface="+mn-ea"/>
          <a:cs typeface="+mn-cs"/>
        </a:defRPr>
      </a:lvl4pPr>
      <a:lvl5pPr marL="6048024" algn="l" defTabSz="3024012" rtl="0" eaLnBrk="1" latinLnBrk="0" hangingPunct="1">
        <a:defRPr sz="5953" kern="1200">
          <a:solidFill>
            <a:schemeClr val="tx1"/>
          </a:solidFill>
          <a:latin typeface="+mn-lt"/>
          <a:ea typeface="+mn-ea"/>
          <a:cs typeface="+mn-cs"/>
        </a:defRPr>
      </a:lvl5pPr>
      <a:lvl6pPr marL="7560031" algn="l" defTabSz="3024012" rtl="0" eaLnBrk="1" latinLnBrk="0" hangingPunct="1">
        <a:defRPr sz="5953" kern="1200">
          <a:solidFill>
            <a:schemeClr val="tx1"/>
          </a:solidFill>
          <a:latin typeface="+mn-lt"/>
          <a:ea typeface="+mn-ea"/>
          <a:cs typeface="+mn-cs"/>
        </a:defRPr>
      </a:lvl6pPr>
      <a:lvl7pPr marL="9072037" algn="l" defTabSz="3024012" rtl="0" eaLnBrk="1" latinLnBrk="0" hangingPunct="1">
        <a:defRPr sz="5953" kern="1200">
          <a:solidFill>
            <a:schemeClr val="tx1"/>
          </a:solidFill>
          <a:latin typeface="+mn-lt"/>
          <a:ea typeface="+mn-ea"/>
          <a:cs typeface="+mn-cs"/>
        </a:defRPr>
      </a:lvl7pPr>
      <a:lvl8pPr marL="10584043" algn="l" defTabSz="3024012" rtl="0" eaLnBrk="1" latinLnBrk="0" hangingPunct="1">
        <a:defRPr sz="5953" kern="1200">
          <a:solidFill>
            <a:schemeClr val="tx1"/>
          </a:solidFill>
          <a:latin typeface="+mn-lt"/>
          <a:ea typeface="+mn-ea"/>
          <a:cs typeface="+mn-cs"/>
        </a:defRPr>
      </a:lvl8pPr>
      <a:lvl9pPr marL="12096049" algn="l" defTabSz="3024012" rtl="0" eaLnBrk="1" latinLnBrk="0" hangingPunct="1">
        <a:defRPr sz="59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michael.becker@sowi.uni-kl.de"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FC82F3A-0139-0347-A11D-EA6ADF75F48D}"/>
              </a:ext>
            </a:extLst>
          </p:cNvPr>
          <p:cNvPicPr>
            <a:picLocks noChangeAspect="1"/>
          </p:cNvPicPr>
          <p:nvPr/>
        </p:nvPicPr>
        <p:blipFill>
          <a:blip r:embed="rId2"/>
          <a:stretch>
            <a:fillRect/>
          </a:stretch>
        </p:blipFill>
        <p:spPr>
          <a:xfrm>
            <a:off x="18135600" y="40718201"/>
            <a:ext cx="3678957" cy="770656"/>
          </a:xfrm>
          <a:prstGeom prst="rect">
            <a:avLst/>
          </a:prstGeom>
        </p:spPr>
      </p:pic>
      <p:pic>
        <p:nvPicPr>
          <p:cNvPr id="3" name="Grafik 2">
            <a:extLst>
              <a:ext uri="{FF2B5EF4-FFF2-40B4-BE49-F238E27FC236}">
                <a16:creationId xmlns:a16="http://schemas.microsoft.com/office/drawing/2014/main" id="{4EC4824F-7763-804F-802E-58E6F2787359}"/>
              </a:ext>
            </a:extLst>
          </p:cNvPr>
          <p:cNvPicPr>
            <a:picLocks noChangeAspect="1"/>
          </p:cNvPicPr>
          <p:nvPr/>
        </p:nvPicPr>
        <p:blipFill>
          <a:blip r:embed="rId3"/>
          <a:stretch>
            <a:fillRect/>
          </a:stretch>
        </p:blipFill>
        <p:spPr>
          <a:xfrm>
            <a:off x="18298442" y="38857513"/>
            <a:ext cx="3992062" cy="1025100"/>
          </a:xfrm>
          <a:prstGeom prst="rect">
            <a:avLst/>
          </a:prstGeom>
        </p:spPr>
      </p:pic>
      <p:pic>
        <p:nvPicPr>
          <p:cNvPr id="4" name="Grafik 3">
            <a:extLst>
              <a:ext uri="{FF2B5EF4-FFF2-40B4-BE49-F238E27FC236}">
                <a16:creationId xmlns:a16="http://schemas.microsoft.com/office/drawing/2014/main" id="{26C1B4BB-6D58-1044-B464-CEE4D3593D60}"/>
              </a:ext>
            </a:extLst>
          </p:cNvPr>
          <p:cNvPicPr>
            <a:picLocks noChangeAspect="1"/>
          </p:cNvPicPr>
          <p:nvPr/>
        </p:nvPicPr>
        <p:blipFill>
          <a:blip r:embed="rId4"/>
          <a:stretch>
            <a:fillRect/>
          </a:stretch>
        </p:blipFill>
        <p:spPr>
          <a:xfrm>
            <a:off x="22301624" y="40491177"/>
            <a:ext cx="4433522" cy="844976"/>
          </a:xfrm>
          <a:prstGeom prst="rect">
            <a:avLst/>
          </a:prstGeom>
        </p:spPr>
      </p:pic>
      <p:pic>
        <p:nvPicPr>
          <p:cNvPr id="5" name="Grafik 4">
            <a:extLst>
              <a:ext uri="{FF2B5EF4-FFF2-40B4-BE49-F238E27FC236}">
                <a16:creationId xmlns:a16="http://schemas.microsoft.com/office/drawing/2014/main" id="{503A92B6-8BCB-8F42-A9ED-36A048C1B280}"/>
              </a:ext>
            </a:extLst>
          </p:cNvPr>
          <p:cNvPicPr>
            <a:picLocks noChangeAspect="1"/>
          </p:cNvPicPr>
          <p:nvPr/>
        </p:nvPicPr>
        <p:blipFill>
          <a:blip r:embed="rId5"/>
          <a:stretch>
            <a:fillRect/>
          </a:stretch>
        </p:blipFill>
        <p:spPr>
          <a:xfrm>
            <a:off x="23523102" y="38694489"/>
            <a:ext cx="5585305" cy="1073719"/>
          </a:xfrm>
          <a:prstGeom prst="rect">
            <a:avLst/>
          </a:prstGeom>
        </p:spPr>
      </p:pic>
      <p:pic>
        <p:nvPicPr>
          <p:cNvPr id="6" name="Grafik 5">
            <a:extLst>
              <a:ext uri="{FF2B5EF4-FFF2-40B4-BE49-F238E27FC236}">
                <a16:creationId xmlns:a16="http://schemas.microsoft.com/office/drawing/2014/main" id="{A70C5C11-8502-AD4B-B952-8B6BA89A11FA}"/>
              </a:ext>
            </a:extLst>
          </p:cNvPr>
          <p:cNvPicPr>
            <a:picLocks noChangeAspect="1"/>
          </p:cNvPicPr>
          <p:nvPr/>
        </p:nvPicPr>
        <p:blipFill>
          <a:blip r:embed="rId6"/>
          <a:stretch>
            <a:fillRect/>
          </a:stretch>
        </p:blipFill>
        <p:spPr>
          <a:xfrm>
            <a:off x="27222213" y="40185797"/>
            <a:ext cx="2636239" cy="1843035"/>
          </a:xfrm>
          <a:prstGeom prst="rect">
            <a:avLst/>
          </a:prstGeom>
        </p:spPr>
      </p:pic>
      <p:sp>
        <p:nvSpPr>
          <p:cNvPr id="7" name="Textfeld 6">
            <a:extLst>
              <a:ext uri="{FF2B5EF4-FFF2-40B4-BE49-F238E27FC236}">
                <a16:creationId xmlns:a16="http://schemas.microsoft.com/office/drawing/2014/main" id="{6F8723A2-A4DA-C34D-93F1-63CE532765F0}"/>
              </a:ext>
            </a:extLst>
          </p:cNvPr>
          <p:cNvSpPr txBox="1"/>
          <p:nvPr/>
        </p:nvSpPr>
        <p:spPr>
          <a:xfrm>
            <a:off x="23601308" y="42028832"/>
            <a:ext cx="6579139" cy="646331"/>
          </a:xfrm>
          <a:prstGeom prst="rect">
            <a:avLst/>
          </a:prstGeom>
          <a:noFill/>
        </p:spPr>
        <p:txBody>
          <a:bodyPr wrap="square" rtlCol="0">
            <a:spAutoFit/>
          </a:bodyPr>
          <a:lstStyle/>
          <a:p>
            <a:r>
              <a:rPr lang="de-DE" dirty="0">
                <a:latin typeface="Titillium" pitchFamily="2" charset="77"/>
                <a:cs typeface="Arial" panose="020B0604020202020204" pitchFamily="34" charset="0"/>
              </a:rPr>
              <a:t>FKZ: 16DHL1016; 16DHL1017; 16DHL1018; 16DHL1019.</a:t>
            </a:r>
            <a:br>
              <a:rPr lang="de-DE" dirty="0">
                <a:latin typeface="Titillium" pitchFamily="2" charset="77"/>
                <a:cs typeface="Arial" panose="020B0604020202020204" pitchFamily="34" charset="0"/>
              </a:rPr>
            </a:br>
            <a:r>
              <a:rPr lang="de-DE" dirty="0">
                <a:latin typeface="Titillium" pitchFamily="2" charset="77"/>
              </a:rPr>
              <a:t> </a:t>
            </a:r>
          </a:p>
        </p:txBody>
      </p:sp>
      <p:pic>
        <p:nvPicPr>
          <p:cNvPr id="8" name="Grafik 7">
            <a:extLst>
              <a:ext uri="{FF2B5EF4-FFF2-40B4-BE49-F238E27FC236}">
                <a16:creationId xmlns:a16="http://schemas.microsoft.com/office/drawing/2014/main" id="{503A92B6-8BCB-8F42-A9ED-36A048C1B280}"/>
              </a:ext>
            </a:extLst>
          </p:cNvPr>
          <p:cNvPicPr>
            <a:picLocks noChangeAspect="1"/>
          </p:cNvPicPr>
          <p:nvPr/>
        </p:nvPicPr>
        <p:blipFill>
          <a:blip r:embed="rId5"/>
          <a:stretch>
            <a:fillRect/>
          </a:stretch>
        </p:blipFill>
        <p:spPr>
          <a:xfrm>
            <a:off x="25366639" y="737026"/>
            <a:ext cx="4216095" cy="810502"/>
          </a:xfrm>
          <a:prstGeom prst="rect">
            <a:avLst/>
          </a:prstGeom>
        </p:spPr>
      </p:pic>
      <p:pic>
        <p:nvPicPr>
          <p:cNvPr id="9" name="Grafik 8">
            <a:extLst>
              <a:ext uri="{FF2B5EF4-FFF2-40B4-BE49-F238E27FC236}">
                <a16:creationId xmlns:a16="http://schemas.microsoft.com/office/drawing/2014/main" id="{A30FA28F-555B-174B-8750-A37A651F14A9}"/>
              </a:ext>
            </a:extLst>
          </p:cNvPr>
          <p:cNvPicPr>
            <a:picLocks noChangeAspect="1"/>
          </p:cNvPicPr>
          <p:nvPr/>
        </p:nvPicPr>
        <p:blipFill>
          <a:blip r:embed="rId7"/>
          <a:stretch>
            <a:fillRect/>
          </a:stretch>
        </p:blipFill>
        <p:spPr>
          <a:xfrm>
            <a:off x="422734" y="558963"/>
            <a:ext cx="5967555" cy="2299302"/>
          </a:xfrm>
          <a:prstGeom prst="rect">
            <a:avLst/>
          </a:prstGeom>
        </p:spPr>
      </p:pic>
      <p:sp>
        <p:nvSpPr>
          <p:cNvPr id="10" name="Textfeld 9"/>
          <p:cNvSpPr txBox="1"/>
          <p:nvPr/>
        </p:nvSpPr>
        <p:spPr>
          <a:xfrm>
            <a:off x="9428423" y="670425"/>
            <a:ext cx="15738061" cy="2308324"/>
          </a:xfrm>
          <a:prstGeom prst="rect">
            <a:avLst/>
          </a:prstGeom>
          <a:noFill/>
          <a:ln>
            <a:solidFill>
              <a:schemeClr val="bg1"/>
            </a:solidFill>
          </a:ln>
          <a:effectLst>
            <a:softEdge rad="12700"/>
          </a:effectLst>
        </p:spPr>
        <p:txBody>
          <a:bodyPr wrap="square" rtlCol="0">
            <a:spAutoFit/>
          </a:bodyPr>
          <a:lstStyle/>
          <a:p>
            <a:r>
              <a:rPr lang="de-DE" sz="4800" b="1" dirty="0">
                <a:solidFill>
                  <a:schemeClr val="accent5">
                    <a:lumMod val="75000"/>
                  </a:schemeClr>
                </a:solidFill>
                <a:latin typeface="Titillium" pitchFamily="2" charset="77"/>
                <a:cs typeface="Arial" panose="020B0604020202020204" pitchFamily="34" charset="0"/>
              </a:rPr>
              <a:t>Eigensinnig Studieren im ‚digitalen Zeitalter‘.</a:t>
            </a:r>
            <a:br>
              <a:rPr lang="de-DE" sz="4800" b="1" dirty="0">
                <a:solidFill>
                  <a:schemeClr val="accent5">
                    <a:lumMod val="75000"/>
                  </a:schemeClr>
                </a:solidFill>
                <a:latin typeface="Titillium" pitchFamily="2" charset="77"/>
                <a:cs typeface="Arial" panose="020B0604020202020204" pitchFamily="34" charset="0"/>
              </a:rPr>
            </a:br>
            <a:r>
              <a:rPr lang="de-DE" sz="4800" b="1" dirty="0">
                <a:solidFill>
                  <a:schemeClr val="accent5">
                    <a:lumMod val="75000"/>
                  </a:schemeClr>
                </a:solidFill>
                <a:latin typeface="Titillium" pitchFamily="2" charset="77"/>
                <a:cs typeface="Arial" panose="020B0604020202020204" pitchFamily="34" charset="0"/>
              </a:rPr>
              <a:t>Wie verleihen Studierende mit Hilfe von digitalen Medien ihrem Studium einen eigenen Sinn?</a:t>
            </a:r>
            <a:endParaRPr lang="en-US" sz="4800" b="1" dirty="0">
              <a:solidFill>
                <a:schemeClr val="accent5">
                  <a:lumMod val="75000"/>
                </a:schemeClr>
              </a:solidFill>
              <a:latin typeface="Titillium" pitchFamily="2" charset="77"/>
              <a:cs typeface="Arial" panose="020B0604020202020204" pitchFamily="34" charset="0"/>
            </a:endParaRPr>
          </a:p>
        </p:txBody>
      </p:sp>
      <p:sp>
        <p:nvSpPr>
          <p:cNvPr id="11" name="Textfeld 10"/>
          <p:cNvSpPr txBox="1"/>
          <p:nvPr/>
        </p:nvSpPr>
        <p:spPr>
          <a:xfrm>
            <a:off x="25466854" y="2122058"/>
            <a:ext cx="4773434" cy="1200329"/>
          </a:xfrm>
          <a:prstGeom prst="rect">
            <a:avLst/>
          </a:prstGeom>
          <a:noFill/>
        </p:spPr>
        <p:txBody>
          <a:bodyPr wrap="square" rtlCol="0">
            <a:spAutoFit/>
          </a:bodyPr>
          <a:lstStyle/>
          <a:p>
            <a:r>
              <a:rPr lang="de-DE" sz="2400" dirty="0">
                <a:latin typeface="Titillium" pitchFamily="2" charset="77"/>
                <a:cs typeface="Arial" panose="020B0604020202020204" pitchFamily="34" charset="0"/>
              </a:rPr>
              <a:t>Autor: Michael Becker</a:t>
            </a:r>
          </a:p>
          <a:p>
            <a:endParaRPr lang="de-DE" sz="2400" dirty="0">
              <a:latin typeface="Titillium" pitchFamily="2" charset="77"/>
              <a:cs typeface="Arial" panose="020B0604020202020204" pitchFamily="34" charset="0"/>
            </a:endParaRPr>
          </a:p>
          <a:p>
            <a:r>
              <a:rPr lang="de-DE" sz="2400" dirty="0">
                <a:latin typeface="Titillium" pitchFamily="2" charset="77"/>
                <a:cs typeface="Arial" panose="020B0604020202020204" pitchFamily="34" charset="0"/>
                <a:hlinkClick r:id="rId8"/>
              </a:rPr>
              <a:t>michael.becker@sowi.uni-kl.de</a:t>
            </a:r>
            <a:r>
              <a:rPr lang="de-DE" sz="2400" dirty="0">
                <a:latin typeface="Titillium" pitchFamily="2" charset="77"/>
                <a:cs typeface="Arial" panose="020B0604020202020204" pitchFamily="34" charset="0"/>
              </a:rPr>
              <a:t> </a:t>
            </a:r>
            <a:endParaRPr lang="en-US" sz="2400" dirty="0">
              <a:latin typeface="Titillium" pitchFamily="2" charset="77"/>
              <a:cs typeface="Arial" panose="020B0604020202020204" pitchFamily="34" charset="0"/>
            </a:endParaRPr>
          </a:p>
        </p:txBody>
      </p:sp>
      <p:pic>
        <p:nvPicPr>
          <p:cNvPr id="14" name="Grafik 13"/>
          <p:cNvPicPr>
            <a:picLocks noChangeAspect="1"/>
          </p:cNvPicPr>
          <p:nvPr/>
        </p:nvPicPr>
        <p:blipFill>
          <a:blip r:embed="rId9"/>
          <a:stretch>
            <a:fillRect/>
          </a:stretch>
        </p:blipFill>
        <p:spPr>
          <a:xfrm>
            <a:off x="6838996" y="500620"/>
            <a:ext cx="2140719" cy="2726297"/>
          </a:xfrm>
          <a:prstGeom prst="rect">
            <a:avLst/>
          </a:prstGeom>
        </p:spPr>
      </p:pic>
      <p:sp>
        <p:nvSpPr>
          <p:cNvPr id="16" name="Textfeld 15"/>
          <p:cNvSpPr txBox="1"/>
          <p:nvPr/>
        </p:nvSpPr>
        <p:spPr>
          <a:xfrm>
            <a:off x="5228799" y="38893135"/>
            <a:ext cx="5826759" cy="2308324"/>
          </a:xfrm>
          <a:prstGeom prst="rect">
            <a:avLst/>
          </a:prstGeom>
          <a:noFill/>
        </p:spPr>
        <p:txBody>
          <a:bodyPr wrap="square" rtlCol="0">
            <a:spAutoFit/>
          </a:bodyPr>
          <a:lstStyle/>
          <a:p>
            <a:pPr algn="just"/>
            <a:r>
              <a:rPr lang="de-DE" dirty="0">
                <a:latin typeface="Titillium" pitchFamily="2" charset="77"/>
                <a:cs typeface="Arial" panose="020B0604020202020204" pitchFamily="34" charset="0"/>
              </a:rPr>
              <a:t>Literatur: Becker, M., Riplinger, T., &amp; Schiefner-Rohs, M. (2020). Von Hoffnungen und Enttäuschungen gegenseitiger Erwartungen an Lehre. In S. </a:t>
            </a:r>
            <a:r>
              <a:rPr lang="de-DE" dirty="0" err="1">
                <a:latin typeface="Titillium" pitchFamily="2" charset="77"/>
                <a:cs typeface="Arial" panose="020B0604020202020204" pitchFamily="34" charset="0"/>
              </a:rPr>
              <a:t>Hofhues</a:t>
            </a:r>
            <a:r>
              <a:rPr lang="de-DE" dirty="0">
                <a:latin typeface="Titillium" pitchFamily="2" charset="77"/>
                <a:cs typeface="Arial" panose="020B0604020202020204" pitchFamily="34" charset="0"/>
              </a:rPr>
              <a:t>, M. Schiefner-Rohs, S. Aßmann, &amp; T. </a:t>
            </a:r>
            <a:r>
              <a:rPr lang="de-DE" dirty="0" err="1">
                <a:latin typeface="Titillium" pitchFamily="2" charset="77"/>
                <a:cs typeface="Arial" panose="020B0604020202020204" pitchFamily="34" charset="0"/>
              </a:rPr>
              <a:t>Brahm</a:t>
            </a:r>
            <a:r>
              <a:rPr lang="de-DE" dirty="0">
                <a:latin typeface="Titillium" pitchFamily="2" charset="77"/>
                <a:cs typeface="Arial" panose="020B0604020202020204" pitchFamily="34" charset="0"/>
              </a:rPr>
              <a:t>, (Hrsg.), Studierende – Medien – Universität. Einblicke in studentische Medienwelten In Druck. Münster: </a:t>
            </a:r>
            <a:r>
              <a:rPr lang="de-DE" dirty="0" err="1">
                <a:latin typeface="Titillium" pitchFamily="2" charset="77"/>
                <a:cs typeface="Arial" panose="020B0604020202020204" pitchFamily="34" charset="0"/>
              </a:rPr>
              <a:t>Waxmann</a:t>
            </a:r>
            <a:r>
              <a:rPr lang="de-DE" dirty="0">
                <a:latin typeface="Titillium" pitchFamily="2" charset="77"/>
                <a:cs typeface="Arial" panose="020B0604020202020204" pitchFamily="34" charset="0"/>
              </a:rPr>
              <a:t>.</a:t>
            </a:r>
          </a:p>
          <a:p>
            <a:pPr algn="just"/>
            <a:endParaRPr lang="en-US" dirty="0">
              <a:latin typeface="Titillium" pitchFamily="2" charset="77"/>
            </a:endParaRPr>
          </a:p>
          <a:p>
            <a:endParaRPr lang="en-US" dirty="0">
              <a:latin typeface="Titillium" pitchFamily="2" charset="77"/>
            </a:endParaRPr>
          </a:p>
        </p:txBody>
      </p:sp>
      <p:sp>
        <p:nvSpPr>
          <p:cNvPr id="17" name="Textfeld 16"/>
          <p:cNvSpPr txBox="1"/>
          <p:nvPr/>
        </p:nvSpPr>
        <p:spPr>
          <a:xfrm>
            <a:off x="11599316" y="38903826"/>
            <a:ext cx="5927904" cy="2062103"/>
          </a:xfrm>
          <a:prstGeom prst="rect">
            <a:avLst/>
          </a:prstGeom>
          <a:noFill/>
        </p:spPr>
        <p:txBody>
          <a:bodyPr wrap="square" rtlCol="0">
            <a:spAutoFit/>
          </a:bodyPr>
          <a:lstStyle/>
          <a:p>
            <a:pPr algn="just"/>
            <a:r>
              <a:rPr lang="de-DE" dirty="0">
                <a:latin typeface="Titillium" pitchFamily="2" charset="77"/>
                <a:cs typeface="Arial" panose="020B0604020202020204" pitchFamily="34" charset="0"/>
              </a:rPr>
              <a:t>Riplinger, T., Becker M. &amp; Schiefner-Rohs M. (2020). Medienhandeln und die Gestaltung von Lehre. In S. </a:t>
            </a:r>
            <a:r>
              <a:rPr lang="de-DE" dirty="0" err="1">
                <a:latin typeface="Titillium" pitchFamily="2" charset="77"/>
                <a:cs typeface="Arial" panose="020B0604020202020204" pitchFamily="34" charset="0"/>
              </a:rPr>
              <a:t>Hofhues</a:t>
            </a:r>
            <a:r>
              <a:rPr lang="de-DE" dirty="0">
                <a:latin typeface="Titillium" pitchFamily="2" charset="77"/>
                <a:cs typeface="Arial" panose="020B0604020202020204" pitchFamily="34" charset="0"/>
              </a:rPr>
              <a:t>, M. Schiefner-Rohs, S. Aßmann &amp; T. </a:t>
            </a:r>
            <a:r>
              <a:rPr lang="de-DE" dirty="0" err="1">
                <a:latin typeface="Titillium" pitchFamily="2" charset="77"/>
                <a:cs typeface="Arial" panose="020B0604020202020204" pitchFamily="34" charset="0"/>
              </a:rPr>
              <a:t>Brahm</a:t>
            </a:r>
            <a:r>
              <a:rPr lang="de-DE" dirty="0">
                <a:latin typeface="Titillium" pitchFamily="2" charset="77"/>
                <a:cs typeface="Arial" panose="020B0604020202020204" pitchFamily="34" charset="0"/>
              </a:rPr>
              <a:t> (Hrsg.), Studierende – Medien – Universität. Empirische Befunde zum studentischen Medienhandeln, In Druck. Münster: </a:t>
            </a:r>
            <a:r>
              <a:rPr lang="de-DE" dirty="0" err="1">
                <a:latin typeface="Titillium" pitchFamily="2" charset="77"/>
                <a:cs typeface="Arial" panose="020B0604020202020204" pitchFamily="34" charset="0"/>
              </a:rPr>
              <a:t>Waxmann</a:t>
            </a:r>
            <a:r>
              <a:rPr lang="de-DE" dirty="0">
                <a:latin typeface="Titillium" pitchFamily="2" charset="77"/>
                <a:cs typeface="Arial" panose="020B0604020202020204" pitchFamily="34" charset="0"/>
              </a:rPr>
              <a:t>.</a:t>
            </a:r>
            <a:endParaRPr lang="en-US" dirty="0">
              <a:latin typeface="Titillium" pitchFamily="2" charset="77"/>
              <a:cs typeface="Arial" panose="020B0604020202020204" pitchFamily="34" charset="0"/>
            </a:endParaRPr>
          </a:p>
          <a:p>
            <a:endParaRPr lang="en-US" sz="2000" dirty="0">
              <a:latin typeface="Titillium" pitchFamily="2" charset="77"/>
              <a:cs typeface="Arial" panose="020B0604020202020204" pitchFamily="34" charset="0"/>
            </a:endParaRPr>
          </a:p>
        </p:txBody>
      </p:sp>
      <p:sp>
        <p:nvSpPr>
          <p:cNvPr id="18" name="Textfeld 17"/>
          <p:cNvSpPr txBox="1"/>
          <p:nvPr/>
        </p:nvSpPr>
        <p:spPr>
          <a:xfrm>
            <a:off x="1102741" y="24023046"/>
            <a:ext cx="10816314" cy="12095619"/>
          </a:xfrm>
          <a:prstGeom prst="rect">
            <a:avLst/>
          </a:prstGeom>
          <a:noFill/>
          <a:ln w="28575">
            <a:solidFill>
              <a:schemeClr val="tx1"/>
            </a:solidFill>
          </a:ln>
        </p:spPr>
        <p:txBody>
          <a:bodyPr wrap="square" rtlCol="0">
            <a:spAutoFit/>
          </a:bodyPr>
          <a:lstStyle/>
          <a:p>
            <a:pPr marL="457200" indent="-457200" algn="just">
              <a:buAutoNum type="arabicParenR"/>
            </a:pPr>
            <a:endParaRPr lang="de-DE" sz="2400" dirty="0">
              <a:latin typeface="Titillium" pitchFamily="2" charset="77"/>
              <a:cs typeface="Arial" panose="020B0604020202020204" pitchFamily="34" charset="0"/>
            </a:endParaRPr>
          </a:p>
          <a:p>
            <a:pPr marL="457200" indent="-457200" algn="just">
              <a:buAutoNum type="arabicParenR"/>
            </a:pPr>
            <a:r>
              <a:rPr lang="de-DE" sz="2400" b="1" dirty="0">
                <a:latin typeface="Titillium" pitchFamily="2" charset="77"/>
                <a:cs typeface="Arial" panose="020B0604020202020204" pitchFamily="34" charset="0"/>
              </a:rPr>
              <a:t>Die Rolle digitaler Medien in Studium und Lehre reflektieren: </a:t>
            </a:r>
            <a:r>
              <a:rPr lang="de-DE" sz="2400" dirty="0">
                <a:latin typeface="Titillium" pitchFamily="2" charset="77"/>
                <a:cs typeface="Arial" panose="020B0604020202020204" pitchFamily="34" charset="0"/>
              </a:rPr>
              <a:t>Lehrende sollten ihren Einsatz  von Medien in Studium und Lehre reflektieren. Gemeinsam mit den Studierenden können Lehrende herausfinden, ob sie auf die Erwartungen der Studierenden eingehen. So könnte die Kenntnis über studentische Medienwelten und Kommunikationskanäle für die Lehre nützlich sein. Denn die Studierenden verwenden private Kommunikationskanäle neben den universitätseigenen Kommunikations-möglichen und lehnen diese universitätseigenen Angebote unter Umständen ab.</a:t>
            </a:r>
          </a:p>
          <a:p>
            <a:pPr marL="457200" indent="-457200" algn="just">
              <a:buAutoNum type="arabicParenR"/>
            </a:pPr>
            <a:endParaRPr lang="de-DE" sz="2400" dirty="0">
              <a:latin typeface="Titillium" pitchFamily="2" charset="77"/>
              <a:cs typeface="Arial" panose="020B0604020202020204" pitchFamily="34" charset="0"/>
            </a:endParaRPr>
          </a:p>
          <a:p>
            <a:pPr marL="457200" indent="-457200" algn="just">
              <a:buAutoNum type="arabicParenR"/>
            </a:pPr>
            <a:r>
              <a:rPr lang="de-DE" sz="2400" b="1" dirty="0">
                <a:latin typeface="Titillium" pitchFamily="2" charset="77"/>
                <a:cs typeface="Arial" panose="020B0604020202020204" pitchFamily="34" charset="0"/>
              </a:rPr>
              <a:t>Erwartungen an digitale Medien in Studium und Lehre bereits in der Studieneingangsphase offenlegen</a:t>
            </a:r>
            <a:r>
              <a:rPr lang="de-DE" sz="2400" dirty="0">
                <a:latin typeface="Titillium" pitchFamily="2" charset="77"/>
                <a:cs typeface="Arial" panose="020B0604020202020204" pitchFamily="34" charset="0"/>
              </a:rPr>
              <a:t>: Die Studierenden bevorzugen übersichtliche universitäre Systeme und lehnen dementsprechend beispielsweise Doppeltstrukturen und den damit Verbundenen Mehraufwand beim Prüfen eines Learning Management Systems ab. Ist ein konkreter Nutzen zu erkennen greifen Studierende auf digitale Medien zurück. Durch das Adressieren von Medien und deren Funktion, kann den Studierenden in der Studieneingangsphase der jeweilige Nutzen verdeutlicht werden und die Studierenden können ihre Medienerwartungen zum Ausdruck bringen.</a:t>
            </a:r>
          </a:p>
          <a:p>
            <a:pPr marL="457200" indent="-457200" algn="just">
              <a:buAutoNum type="arabicParenR"/>
            </a:pPr>
            <a:endParaRPr lang="de-DE" sz="2400" dirty="0">
              <a:latin typeface="Titillium" pitchFamily="2" charset="77"/>
              <a:cs typeface="Arial" panose="020B0604020202020204" pitchFamily="34" charset="0"/>
            </a:endParaRPr>
          </a:p>
          <a:p>
            <a:pPr marL="457200" indent="-457200" algn="just">
              <a:buAutoNum type="arabicParenR"/>
            </a:pPr>
            <a:r>
              <a:rPr lang="de-DE" sz="2400" b="1" dirty="0">
                <a:latin typeface="Titillium" pitchFamily="2" charset="77"/>
                <a:cs typeface="Arial" panose="020B0604020202020204" pitchFamily="34" charset="0"/>
              </a:rPr>
              <a:t>Anlässe schaffen, um über Studieren ins Gespräch zu kommen: </a:t>
            </a:r>
            <a:r>
              <a:rPr lang="de-DE" sz="2400" dirty="0">
                <a:latin typeface="Titillium" pitchFamily="2" charset="77"/>
                <a:cs typeface="Arial" panose="020B0604020202020204" pitchFamily="34" charset="0"/>
              </a:rPr>
              <a:t>Diese Gesprächsanlässe können in Lehrveranstaltungen oder in einem niederschwelligen Angebot außerhalb der Lehrveranstaltungen stattfinden. Die in den Implikationen 1) und 2) angesprochenen Punkt eignen sich für beide Formate. Das niederschwellige Formt eignet sich zur Besprechung lehrveranstaltungsübergreifender Themen oder Medienerwartungen. Dadurch können Studierende und Lehrende ein Verständnis für lernendes und lehrendes Handeln gemeinsam herausarbeiten.</a:t>
            </a:r>
          </a:p>
          <a:p>
            <a:pPr algn="just"/>
            <a:endParaRPr lang="de-DE" sz="2400" dirty="0">
              <a:latin typeface="Titillium" pitchFamily="2" charset="77"/>
              <a:cs typeface="Arial" panose="020B0604020202020204" pitchFamily="34" charset="0"/>
            </a:endParaRPr>
          </a:p>
          <a:p>
            <a:pPr algn="just"/>
            <a:r>
              <a:rPr lang="de-DE" sz="2400" dirty="0">
                <a:latin typeface="Titillium" pitchFamily="2" charset="77"/>
                <a:cs typeface="Arial" panose="020B0604020202020204" pitchFamily="34" charset="0"/>
              </a:rPr>
              <a:t>	</a:t>
            </a:r>
            <a:r>
              <a:rPr lang="de-DE" dirty="0">
                <a:latin typeface="Titillium" pitchFamily="2" charset="77"/>
                <a:cs typeface="Arial" panose="020B0604020202020204" pitchFamily="34" charset="0"/>
              </a:rPr>
              <a:t>(vgl. Riplinger et al 2020)</a:t>
            </a:r>
          </a:p>
          <a:p>
            <a:pPr algn="just"/>
            <a:endParaRPr lang="de-DE" dirty="0">
              <a:latin typeface="Titillium" pitchFamily="2" charset="77"/>
              <a:cs typeface="Arial" panose="020B0604020202020204" pitchFamily="34" charset="0"/>
            </a:endParaRPr>
          </a:p>
          <a:p>
            <a:pPr algn="just"/>
            <a:endParaRPr lang="en-US" dirty="0">
              <a:latin typeface="Titillium" pitchFamily="2" charset="77"/>
              <a:cs typeface="Arial" panose="020B0604020202020204" pitchFamily="34" charset="0"/>
            </a:endParaRPr>
          </a:p>
          <a:p>
            <a:pPr algn="just"/>
            <a:endParaRPr lang="de-DE" sz="2400" dirty="0">
              <a:latin typeface="Titillium" pitchFamily="2" charset="77"/>
              <a:cs typeface="Arial" panose="020B0604020202020204" pitchFamily="34" charset="0"/>
            </a:endParaRPr>
          </a:p>
        </p:txBody>
      </p:sp>
      <p:sp>
        <p:nvSpPr>
          <p:cNvPr id="19" name="Textfeld 18"/>
          <p:cNvSpPr txBox="1"/>
          <p:nvPr/>
        </p:nvSpPr>
        <p:spPr>
          <a:xfrm>
            <a:off x="344740" y="21684832"/>
            <a:ext cx="29160000" cy="1754326"/>
          </a:xfrm>
          <a:prstGeom prst="rect">
            <a:avLst/>
          </a:prstGeom>
          <a:solidFill>
            <a:schemeClr val="accent1">
              <a:lumMod val="75000"/>
            </a:schemeClr>
          </a:solidFill>
          <a:ln>
            <a:solidFill>
              <a:schemeClr val="bg1"/>
            </a:solidFill>
          </a:ln>
        </p:spPr>
        <p:txBody>
          <a:bodyPr wrap="square" rtlCol="0">
            <a:spAutoFit/>
          </a:bodyPr>
          <a:lstStyle/>
          <a:p>
            <a:pPr algn="ctr"/>
            <a:endParaRPr lang="de-DE" sz="3600" dirty="0">
              <a:solidFill>
                <a:schemeClr val="bg1"/>
              </a:solidFill>
              <a:latin typeface="Titillium" pitchFamily="2" charset="77"/>
              <a:cs typeface="Arial" panose="020B0604020202020204" pitchFamily="34" charset="0"/>
            </a:endParaRPr>
          </a:p>
          <a:p>
            <a:pPr algn="ctr"/>
            <a:r>
              <a:rPr lang="de-DE" sz="3600" dirty="0">
                <a:solidFill>
                  <a:schemeClr val="bg1"/>
                </a:solidFill>
                <a:latin typeface="Titillium" pitchFamily="2" charset="77"/>
                <a:cs typeface="Arial" panose="020B0604020202020204" pitchFamily="34" charset="0"/>
              </a:rPr>
              <a:t>Implikationen für die Praxis</a:t>
            </a:r>
          </a:p>
          <a:p>
            <a:pPr algn="ctr"/>
            <a:endParaRPr lang="en-US" sz="3600" dirty="0">
              <a:solidFill>
                <a:schemeClr val="bg1"/>
              </a:solidFill>
              <a:latin typeface="Titillium" pitchFamily="2" charset="77"/>
            </a:endParaRPr>
          </a:p>
        </p:txBody>
      </p:sp>
      <p:sp>
        <p:nvSpPr>
          <p:cNvPr id="20" name="Textfeld 19"/>
          <p:cNvSpPr txBox="1"/>
          <p:nvPr/>
        </p:nvSpPr>
        <p:spPr>
          <a:xfrm>
            <a:off x="422734" y="36711112"/>
            <a:ext cx="29160000" cy="1754326"/>
          </a:xfrm>
          <a:prstGeom prst="rect">
            <a:avLst/>
          </a:prstGeom>
          <a:solidFill>
            <a:schemeClr val="accent1">
              <a:lumMod val="75000"/>
            </a:schemeClr>
          </a:solidFill>
          <a:ln>
            <a:solidFill>
              <a:schemeClr val="bg1"/>
            </a:solidFill>
          </a:ln>
        </p:spPr>
        <p:txBody>
          <a:bodyPr wrap="square" rtlCol="0">
            <a:spAutoFit/>
          </a:bodyPr>
          <a:lstStyle/>
          <a:p>
            <a:pPr algn="ctr"/>
            <a:r>
              <a:rPr lang="de-DE" sz="3600" b="1" dirty="0">
                <a:solidFill>
                  <a:schemeClr val="bg1"/>
                </a:solidFill>
                <a:latin typeface="Titillium" pitchFamily="2" charset="77"/>
                <a:cs typeface="Arial" panose="020B0604020202020204" pitchFamily="34" charset="0"/>
              </a:rPr>
              <a:t/>
            </a:r>
            <a:br>
              <a:rPr lang="de-DE" sz="3600" b="1" dirty="0">
                <a:solidFill>
                  <a:schemeClr val="bg1"/>
                </a:solidFill>
                <a:latin typeface="Titillium" pitchFamily="2" charset="77"/>
                <a:cs typeface="Arial" panose="020B0604020202020204" pitchFamily="34" charset="0"/>
              </a:rPr>
            </a:br>
            <a:r>
              <a:rPr lang="de-DE" sz="3600" b="1" dirty="0">
                <a:solidFill>
                  <a:schemeClr val="bg1"/>
                </a:solidFill>
                <a:latin typeface="Titillium" pitchFamily="2" charset="77"/>
                <a:cs typeface="Arial" panose="020B0604020202020204" pitchFamily="34" charset="0"/>
              </a:rPr>
              <a:t>Literatur</a:t>
            </a:r>
          </a:p>
          <a:p>
            <a:pPr algn="ctr"/>
            <a:endParaRPr lang="en-US" sz="3600" dirty="0">
              <a:latin typeface="Titillium" pitchFamily="2" charset="77"/>
              <a:cs typeface="Arial" panose="020B0604020202020204" pitchFamily="34" charset="0"/>
            </a:endParaRPr>
          </a:p>
        </p:txBody>
      </p:sp>
      <p:sp>
        <p:nvSpPr>
          <p:cNvPr id="21" name="Textfeld 20"/>
          <p:cNvSpPr txBox="1"/>
          <p:nvPr/>
        </p:nvSpPr>
        <p:spPr>
          <a:xfrm>
            <a:off x="344740" y="3533645"/>
            <a:ext cx="29160000" cy="2000548"/>
          </a:xfrm>
          <a:prstGeom prst="rect">
            <a:avLst/>
          </a:prstGeom>
          <a:solidFill>
            <a:schemeClr val="accent1">
              <a:lumMod val="75000"/>
            </a:schemeClr>
          </a:solidFill>
          <a:ln>
            <a:solidFill>
              <a:schemeClr val="bg1"/>
            </a:solidFill>
          </a:ln>
          <a:effectLst>
            <a:glow rad="63500">
              <a:schemeClr val="accent3">
                <a:satMod val="175000"/>
                <a:alpha val="40000"/>
              </a:schemeClr>
            </a:glow>
          </a:effectLst>
        </p:spPr>
        <p:txBody>
          <a:bodyPr wrap="square" rtlCol="0">
            <a:spAutoFit/>
          </a:bodyPr>
          <a:lstStyle/>
          <a:p>
            <a:pPr algn="ctr"/>
            <a:r>
              <a:rPr lang="de-DE" sz="4400" b="1" dirty="0">
                <a:solidFill>
                  <a:schemeClr val="bg1"/>
                </a:solidFill>
                <a:latin typeface="Titillium" pitchFamily="2" charset="77"/>
                <a:cs typeface="Arial" panose="020B0604020202020204" pitchFamily="34" charset="0"/>
              </a:rPr>
              <a:t/>
            </a:r>
            <a:br>
              <a:rPr lang="de-DE" sz="4400" b="1" dirty="0">
                <a:solidFill>
                  <a:schemeClr val="bg1"/>
                </a:solidFill>
                <a:latin typeface="Titillium" pitchFamily="2" charset="77"/>
                <a:cs typeface="Arial" panose="020B0604020202020204" pitchFamily="34" charset="0"/>
              </a:rPr>
            </a:br>
            <a:r>
              <a:rPr lang="de-DE" sz="4400" b="1" dirty="0">
                <a:solidFill>
                  <a:schemeClr val="bg1"/>
                </a:solidFill>
                <a:latin typeface="Titillium" pitchFamily="2" charset="77"/>
                <a:cs typeface="Arial" panose="020B0604020202020204" pitchFamily="34" charset="0"/>
              </a:rPr>
              <a:t>Forschungsfragen</a:t>
            </a:r>
            <a:r>
              <a:rPr lang="de-DE" sz="3600" b="1" dirty="0">
                <a:solidFill>
                  <a:schemeClr val="bg1"/>
                </a:solidFill>
                <a:latin typeface="Titillium" pitchFamily="2" charset="77"/>
                <a:cs typeface="Arial" panose="020B0604020202020204" pitchFamily="34" charset="0"/>
              </a:rPr>
              <a:t> und Forschungsdesign</a:t>
            </a:r>
          </a:p>
          <a:p>
            <a:pPr algn="ctr"/>
            <a:endParaRPr lang="de-DE" sz="3600" b="1" dirty="0">
              <a:solidFill>
                <a:schemeClr val="bg1"/>
              </a:solidFill>
              <a:latin typeface="Titillium" pitchFamily="2" charset="77"/>
              <a:cs typeface="Arial" panose="020B0604020202020204" pitchFamily="34" charset="0"/>
            </a:endParaRPr>
          </a:p>
        </p:txBody>
      </p:sp>
      <p:sp>
        <p:nvSpPr>
          <p:cNvPr id="22" name="Textfeld 21"/>
          <p:cNvSpPr txBox="1"/>
          <p:nvPr/>
        </p:nvSpPr>
        <p:spPr>
          <a:xfrm>
            <a:off x="344740" y="12851510"/>
            <a:ext cx="29160000" cy="1754326"/>
          </a:xfrm>
          <a:prstGeom prst="rect">
            <a:avLst/>
          </a:prstGeom>
          <a:solidFill>
            <a:schemeClr val="accent1">
              <a:lumMod val="75000"/>
            </a:schemeClr>
          </a:solidFill>
          <a:ln>
            <a:solidFill>
              <a:schemeClr val="bg1"/>
            </a:solidFill>
          </a:ln>
        </p:spPr>
        <p:txBody>
          <a:bodyPr wrap="square" rtlCol="0" anchor="ctr">
            <a:spAutoFit/>
          </a:bodyPr>
          <a:lstStyle/>
          <a:p>
            <a:pPr algn="ctr"/>
            <a:endParaRPr lang="de-DE" sz="3600" dirty="0">
              <a:latin typeface="Titillium" pitchFamily="2" charset="77"/>
              <a:cs typeface="Arial" panose="020B0604020202020204" pitchFamily="34" charset="0"/>
            </a:endParaRPr>
          </a:p>
          <a:p>
            <a:pPr algn="ctr"/>
            <a:r>
              <a:rPr lang="de-DE" sz="3600" b="1" dirty="0">
                <a:solidFill>
                  <a:schemeClr val="bg1"/>
                </a:solidFill>
                <a:latin typeface="Titillium" pitchFamily="2" charset="77"/>
                <a:cs typeface="Arial" panose="020B0604020202020204" pitchFamily="34" charset="0"/>
              </a:rPr>
              <a:t>Forschungsergebnisse</a:t>
            </a:r>
          </a:p>
          <a:p>
            <a:pPr algn="ctr"/>
            <a:endParaRPr lang="en-US" sz="3600" dirty="0">
              <a:latin typeface="Titillium" pitchFamily="2" charset="77"/>
            </a:endParaRPr>
          </a:p>
        </p:txBody>
      </p:sp>
      <p:sp>
        <p:nvSpPr>
          <p:cNvPr id="23" name="Textfeld 22"/>
          <p:cNvSpPr txBox="1"/>
          <p:nvPr/>
        </p:nvSpPr>
        <p:spPr>
          <a:xfrm>
            <a:off x="9966385" y="6033535"/>
            <a:ext cx="5575134" cy="6120000"/>
          </a:xfrm>
          <a:prstGeom prst="rect">
            <a:avLst/>
          </a:prstGeom>
          <a:solidFill>
            <a:schemeClr val="bg2">
              <a:lumMod val="50000"/>
            </a:schemeClr>
          </a:solidFill>
          <a:ln w="38100">
            <a:solidFill>
              <a:schemeClr val="tx1"/>
            </a:solidFill>
          </a:ln>
          <a:effectLst>
            <a:glow rad="228600">
              <a:schemeClr val="accent3">
                <a:lumMod val="75000"/>
                <a:alpha val="40000"/>
              </a:schemeClr>
            </a:glow>
          </a:effectLst>
        </p:spPr>
        <p:txBody>
          <a:bodyPr wrap="square" rtlCol="0">
            <a:spAutoFit/>
          </a:bodyPr>
          <a:lstStyle/>
          <a:p>
            <a:pPr algn="ctr"/>
            <a:endParaRPr lang="de-DE" sz="2400" dirty="0">
              <a:latin typeface="Titillium" pitchFamily="2" charset="77"/>
              <a:cs typeface="Arial" panose="020B0604020202020204" pitchFamily="34" charset="0"/>
            </a:endParaRPr>
          </a:p>
          <a:p>
            <a:pPr algn="ctr"/>
            <a:r>
              <a:rPr lang="de-DE" sz="2400" b="1" dirty="0">
                <a:latin typeface="Titillium" pitchFamily="2" charset="77"/>
                <a:cs typeface="Arial" panose="020B0604020202020204" pitchFamily="34" charset="0"/>
              </a:rPr>
              <a:t>Gruppendiskussionen</a:t>
            </a:r>
          </a:p>
          <a:p>
            <a:pPr algn="ctr"/>
            <a:r>
              <a:rPr lang="de-DE" sz="2400" dirty="0">
                <a:latin typeface="Titillium" pitchFamily="2" charset="77"/>
                <a:cs typeface="Arial" panose="020B0604020202020204" pitchFamily="34" charset="0"/>
              </a:rPr>
              <a:t> </a:t>
            </a:r>
          </a:p>
          <a:p>
            <a:pPr algn="ctr"/>
            <a:endParaRPr lang="de-DE" sz="2400" dirty="0">
              <a:latin typeface="Titillium" pitchFamily="2" charset="77"/>
              <a:cs typeface="Arial" panose="020B0604020202020204" pitchFamily="34" charset="0"/>
            </a:endParaRPr>
          </a:p>
          <a:p>
            <a:pPr algn="ctr"/>
            <a:r>
              <a:rPr lang="de-DE" sz="2400" dirty="0">
                <a:latin typeface="Titillium" pitchFamily="2" charset="77"/>
                <a:cs typeface="Arial" panose="020B0604020202020204" pitchFamily="34" charset="0"/>
              </a:rPr>
              <a:t>5 – 8 Studierende</a:t>
            </a:r>
          </a:p>
          <a:p>
            <a:pPr algn="ctr"/>
            <a:endParaRPr lang="de-DE" sz="2400" dirty="0">
              <a:latin typeface="Titillium" pitchFamily="2" charset="77"/>
              <a:cs typeface="Arial" panose="020B0604020202020204" pitchFamily="34" charset="0"/>
            </a:endParaRPr>
          </a:p>
          <a:p>
            <a:pPr algn="ctr"/>
            <a:endParaRPr lang="de-DE" sz="2400" dirty="0">
              <a:latin typeface="Titillium" pitchFamily="2" charset="77"/>
              <a:cs typeface="Arial" panose="020B0604020202020204" pitchFamily="34" charset="0"/>
            </a:endParaRPr>
          </a:p>
          <a:p>
            <a:pPr algn="ctr"/>
            <a:r>
              <a:rPr lang="de-DE" sz="2400" dirty="0">
                <a:latin typeface="Titillium" pitchFamily="2" charset="77"/>
                <a:cs typeface="Arial" panose="020B0604020202020204" pitchFamily="34" charset="0"/>
              </a:rPr>
              <a:t>2 Hochschulstandorte</a:t>
            </a:r>
          </a:p>
          <a:p>
            <a:pPr algn="ctr"/>
            <a:r>
              <a:rPr lang="de-DE" sz="2400" dirty="0">
                <a:latin typeface="Titillium" pitchFamily="2" charset="77"/>
                <a:cs typeface="Arial" panose="020B0604020202020204" pitchFamily="34" charset="0"/>
              </a:rPr>
              <a:t> </a:t>
            </a:r>
          </a:p>
          <a:p>
            <a:pPr algn="ctr"/>
            <a:endParaRPr lang="de-DE" sz="2400" dirty="0">
              <a:latin typeface="Titillium" pitchFamily="2" charset="77"/>
              <a:cs typeface="Arial" panose="020B0604020202020204" pitchFamily="34" charset="0"/>
            </a:endParaRPr>
          </a:p>
          <a:p>
            <a:pPr algn="ctr"/>
            <a:endParaRPr lang="de-DE" sz="2400" dirty="0">
              <a:latin typeface="Titillium" pitchFamily="2" charset="77"/>
              <a:cs typeface="Arial" panose="020B0604020202020204" pitchFamily="34" charset="0"/>
            </a:endParaRPr>
          </a:p>
          <a:p>
            <a:pPr algn="ctr"/>
            <a:endParaRPr lang="de-DE" sz="2400" dirty="0">
              <a:latin typeface="Titillium" pitchFamily="2" charset="77"/>
              <a:cs typeface="Arial" panose="020B0604020202020204" pitchFamily="34" charset="0"/>
            </a:endParaRPr>
          </a:p>
          <a:p>
            <a:pPr algn="ctr"/>
            <a:endParaRPr lang="de-DE" sz="2400" dirty="0">
              <a:latin typeface="Titillium" pitchFamily="2" charset="77"/>
              <a:cs typeface="Arial" panose="020B0604020202020204" pitchFamily="34" charset="0"/>
            </a:endParaRPr>
          </a:p>
          <a:p>
            <a:pPr algn="ctr"/>
            <a:endParaRPr lang="de-DE" sz="2400" dirty="0">
              <a:latin typeface="Titillium" pitchFamily="2" charset="77"/>
              <a:cs typeface="Arial" panose="020B0604020202020204" pitchFamily="34" charset="0"/>
            </a:endParaRPr>
          </a:p>
          <a:p>
            <a:pPr algn="ctr"/>
            <a:endParaRPr lang="de-DE" sz="2400" dirty="0">
              <a:latin typeface="Titillium" pitchFamily="2" charset="77"/>
              <a:cs typeface="Arial" panose="020B0604020202020204" pitchFamily="34" charset="0"/>
            </a:endParaRPr>
          </a:p>
          <a:p>
            <a:pPr algn="ctr"/>
            <a:endParaRPr lang="en-US" dirty="0">
              <a:latin typeface="Titillium" pitchFamily="2" charset="77"/>
            </a:endParaRPr>
          </a:p>
        </p:txBody>
      </p:sp>
      <p:sp>
        <p:nvSpPr>
          <p:cNvPr id="24" name="Pfeil nach rechts 23"/>
          <p:cNvSpPr/>
          <p:nvPr/>
        </p:nvSpPr>
        <p:spPr>
          <a:xfrm>
            <a:off x="16222965" y="7291586"/>
            <a:ext cx="6840000" cy="3240000"/>
          </a:xfrm>
          <a:prstGeom prst="rightArrow">
            <a:avLst/>
          </a:prstGeom>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latin typeface="Titillium" pitchFamily="2" charset="77"/>
                <a:cs typeface="Arial" panose="020B0604020202020204" pitchFamily="34" charset="0"/>
              </a:rPr>
              <a:t>Auswertung mit der Dokumentarischen Methode (Bohnsack (2014)</a:t>
            </a:r>
            <a:endParaRPr lang="en-US" sz="2400" dirty="0">
              <a:latin typeface="Titillium" pitchFamily="2" charset="77"/>
              <a:cs typeface="Arial" panose="020B0604020202020204" pitchFamily="34" charset="0"/>
            </a:endParaRPr>
          </a:p>
        </p:txBody>
      </p:sp>
      <p:grpSp>
        <p:nvGrpSpPr>
          <p:cNvPr id="29" name="Gruppieren 28"/>
          <p:cNvGrpSpPr/>
          <p:nvPr/>
        </p:nvGrpSpPr>
        <p:grpSpPr>
          <a:xfrm>
            <a:off x="22538935" y="5832380"/>
            <a:ext cx="6592456" cy="5867941"/>
            <a:chOff x="23268502" y="5084094"/>
            <a:chExt cx="5664603" cy="5257337"/>
          </a:xfrm>
        </p:grpSpPr>
        <p:sp>
          <p:nvSpPr>
            <p:cNvPr id="25" name="Flussdiagramm: Prozess 24"/>
            <p:cNvSpPr/>
            <p:nvPr/>
          </p:nvSpPr>
          <p:spPr>
            <a:xfrm>
              <a:off x="24688800" y="6480707"/>
              <a:ext cx="2788316" cy="2232162"/>
            </a:xfrm>
            <a:prstGeom prst="flowChartProcess">
              <a:avLst/>
            </a:prstGeom>
            <a:solidFill>
              <a:schemeClr val="bg2">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latin typeface="Titillium" pitchFamily="2" charset="77"/>
                  <a:cs typeface="Arial" panose="020B0604020202020204" pitchFamily="34" charset="0"/>
                </a:rPr>
                <a:t>Sinngenetische Typenbildung</a:t>
              </a:r>
            </a:p>
            <a:p>
              <a:pPr algn="ctr"/>
              <a:r>
                <a:rPr lang="de-DE" dirty="0">
                  <a:latin typeface="Titillium" pitchFamily="2" charset="77"/>
                  <a:cs typeface="Arial" panose="020B0604020202020204" pitchFamily="34" charset="0"/>
                </a:rPr>
                <a:t>(Dokumentarische Methode)</a:t>
              </a:r>
              <a:endParaRPr lang="en-US" dirty="0">
                <a:latin typeface="Titillium" pitchFamily="2" charset="77"/>
                <a:cs typeface="Arial" panose="020B0604020202020204" pitchFamily="34" charset="0"/>
              </a:endParaRPr>
            </a:p>
          </p:txBody>
        </p:sp>
        <p:sp>
          <p:nvSpPr>
            <p:cNvPr id="26" name="Ellipse 25"/>
            <p:cNvSpPr/>
            <p:nvPr/>
          </p:nvSpPr>
          <p:spPr>
            <a:xfrm>
              <a:off x="23268502" y="5084094"/>
              <a:ext cx="2419350" cy="1888807"/>
            </a:xfrm>
            <a:prstGeom prst="ellipse">
              <a:avLst/>
            </a:prstGeom>
            <a:solidFill>
              <a:schemeClr val="bg2">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latin typeface="Titillium" pitchFamily="2" charset="77"/>
                  <a:cs typeface="Arial" panose="020B0604020202020204" pitchFamily="34" charset="0"/>
                </a:rPr>
                <a:t>Wissens-</a:t>
              </a:r>
            </a:p>
            <a:p>
              <a:pPr algn="ctr"/>
              <a:r>
                <a:rPr lang="de-DE" sz="2400" dirty="0" err="1">
                  <a:latin typeface="Titillium" pitchFamily="2" charset="77"/>
                  <a:cs typeface="Arial" panose="020B0604020202020204" pitchFamily="34" charset="0"/>
                </a:rPr>
                <a:t>organisation</a:t>
              </a:r>
              <a:endParaRPr lang="en-US" sz="2400" dirty="0">
                <a:latin typeface="Titillium" pitchFamily="2" charset="77"/>
                <a:cs typeface="Arial" panose="020B0604020202020204" pitchFamily="34" charset="0"/>
              </a:endParaRPr>
            </a:p>
          </p:txBody>
        </p:sp>
        <p:sp>
          <p:nvSpPr>
            <p:cNvPr id="27" name="Ellipse 26"/>
            <p:cNvSpPr/>
            <p:nvPr/>
          </p:nvSpPr>
          <p:spPr>
            <a:xfrm>
              <a:off x="24873283" y="8452624"/>
              <a:ext cx="2419350" cy="1888807"/>
            </a:xfrm>
            <a:prstGeom prst="ellipse">
              <a:avLst/>
            </a:prstGeom>
            <a:solidFill>
              <a:schemeClr val="bg2">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latin typeface="Titillium" pitchFamily="2" charset="77"/>
                  <a:cs typeface="Arial" panose="020B0604020202020204" pitchFamily="34" charset="0"/>
                </a:rPr>
                <a:t>Service-</a:t>
              </a:r>
            </a:p>
            <a:p>
              <a:pPr algn="ctr"/>
              <a:r>
                <a:rPr lang="de-DE" sz="2400" dirty="0" err="1">
                  <a:latin typeface="Titillium" pitchFamily="2" charset="77"/>
                  <a:cs typeface="Arial" panose="020B0604020202020204" pitchFamily="34" charset="0"/>
                </a:rPr>
                <a:t>orientierung</a:t>
              </a:r>
              <a:endParaRPr lang="en-US" sz="2400" dirty="0">
                <a:latin typeface="Titillium" pitchFamily="2" charset="77"/>
                <a:cs typeface="Arial" panose="020B0604020202020204" pitchFamily="34" charset="0"/>
              </a:endParaRPr>
            </a:p>
          </p:txBody>
        </p:sp>
        <p:sp>
          <p:nvSpPr>
            <p:cNvPr id="28" name="Ellipse 27"/>
            <p:cNvSpPr/>
            <p:nvPr/>
          </p:nvSpPr>
          <p:spPr>
            <a:xfrm>
              <a:off x="26513755" y="5092856"/>
              <a:ext cx="2419350" cy="1888807"/>
            </a:xfrm>
            <a:prstGeom prst="ellipse">
              <a:avLst/>
            </a:prstGeom>
            <a:solidFill>
              <a:schemeClr val="bg2">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latin typeface="Titillium" pitchFamily="2" charset="77"/>
                  <a:cs typeface="Arial" panose="020B0604020202020204" pitchFamily="34" charset="0"/>
                </a:rPr>
                <a:t>Vernetzung</a:t>
              </a:r>
              <a:endParaRPr lang="en-US" sz="2400" dirty="0">
                <a:latin typeface="Titillium" pitchFamily="2" charset="77"/>
                <a:cs typeface="Arial" panose="020B0604020202020204" pitchFamily="34" charset="0"/>
              </a:endParaRPr>
            </a:p>
          </p:txBody>
        </p:sp>
      </p:grpSp>
      <p:sp>
        <p:nvSpPr>
          <p:cNvPr id="30" name="Textfeld 29"/>
          <p:cNvSpPr txBox="1"/>
          <p:nvPr/>
        </p:nvSpPr>
        <p:spPr>
          <a:xfrm>
            <a:off x="10647831" y="9676735"/>
            <a:ext cx="4354903" cy="1938992"/>
          </a:xfrm>
          <a:prstGeom prst="rect">
            <a:avLst/>
          </a:prstGeom>
          <a:noFill/>
          <a:ln w="38100">
            <a:solidFill>
              <a:schemeClr val="tx1"/>
            </a:solidFill>
          </a:ln>
        </p:spPr>
        <p:txBody>
          <a:bodyPr wrap="square" rtlCol="0">
            <a:spAutoFit/>
          </a:bodyPr>
          <a:lstStyle/>
          <a:p>
            <a:pPr algn="ctr"/>
            <a:r>
              <a:rPr lang="de-DE" dirty="0">
                <a:latin typeface="Titillium" pitchFamily="2" charset="77"/>
                <a:cs typeface="Arial" panose="020B0604020202020204" pitchFamily="34" charset="0"/>
              </a:rPr>
              <a:t> </a:t>
            </a:r>
            <a:r>
              <a:rPr lang="de-DE" sz="2400" dirty="0">
                <a:latin typeface="Titillium" pitchFamily="2" charset="77"/>
                <a:cs typeface="Arial" panose="020B0604020202020204" pitchFamily="34" charset="0"/>
              </a:rPr>
              <a:t>durchführen</a:t>
            </a:r>
          </a:p>
          <a:p>
            <a:pPr algn="ctr"/>
            <a:endParaRPr lang="de-DE" sz="2400" dirty="0">
              <a:latin typeface="Titillium" pitchFamily="2" charset="77"/>
              <a:cs typeface="Arial" panose="020B0604020202020204" pitchFamily="34" charset="0"/>
            </a:endParaRPr>
          </a:p>
          <a:p>
            <a:pPr algn="ctr"/>
            <a:r>
              <a:rPr lang="de-DE" sz="2400" dirty="0">
                <a:latin typeface="Titillium" pitchFamily="2" charset="77"/>
                <a:cs typeface="Arial" panose="020B0604020202020204" pitchFamily="34" charset="0"/>
              </a:rPr>
              <a:t> transkribieren</a:t>
            </a:r>
          </a:p>
          <a:p>
            <a:pPr algn="ctr"/>
            <a:r>
              <a:rPr lang="de-DE" sz="2400" dirty="0">
                <a:latin typeface="Titillium" pitchFamily="2" charset="77"/>
                <a:cs typeface="Arial" panose="020B0604020202020204" pitchFamily="34" charset="0"/>
              </a:rPr>
              <a:t> </a:t>
            </a:r>
          </a:p>
          <a:p>
            <a:pPr algn="ctr"/>
            <a:r>
              <a:rPr lang="de-DE" sz="2400" dirty="0">
                <a:latin typeface="Titillium" pitchFamily="2" charset="77"/>
                <a:cs typeface="Arial" panose="020B0604020202020204" pitchFamily="34" charset="0"/>
              </a:rPr>
              <a:t>anonymisieren</a:t>
            </a:r>
          </a:p>
        </p:txBody>
      </p:sp>
      <p:sp>
        <p:nvSpPr>
          <p:cNvPr id="32" name="Textfeld 31"/>
          <p:cNvSpPr txBox="1"/>
          <p:nvPr/>
        </p:nvSpPr>
        <p:spPr>
          <a:xfrm>
            <a:off x="12860861" y="23930714"/>
            <a:ext cx="5274739" cy="12280285"/>
          </a:xfrm>
          <a:prstGeom prst="rect">
            <a:avLst/>
          </a:prstGeom>
          <a:noFill/>
          <a:ln w="28575">
            <a:solidFill>
              <a:schemeClr val="tx1"/>
            </a:solidFill>
          </a:ln>
        </p:spPr>
        <p:txBody>
          <a:bodyPr wrap="square" rtlCol="0">
            <a:spAutoFit/>
          </a:bodyPr>
          <a:lstStyle/>
          <a:p>
            <a:endParaRPr lang="de-DE" sz="3600" b="1" dirty="0">
              <a:latin typeface="Titillium" pitchFamily="2" charset="77"/>
              <a:cs typeface="Arial" panose="020B0604020202020204" pitchFamily="34" charset="0"/>
            </a:endParaRPr>
          </a:p>
          <a:p>
            <a:r>
              <a:rPr lang="de-DE" sz="3600" b="1" dirty="0">
                <a:latin typeface="Titillium" pitchFamily="2" charset="77"/>
                <a:cs typeface="Arial" panose="020B0604020202020204" pitchFamily="34" charset="0"/>
              </a:rPr>
              <a:t>Die Study Talks.</a:t>
            </a:r>
          </a:p>
          <a:p>
            <a:r>
              <a:rPr lang="de-DE" sz="2400" dirty="0">
                <a:latin typeface="Titillium" pitchFamily="2" charset="77"/>
                <a:cs typeface="Arial" panose="020B0604020202020204" pitchFamily="34" charset="0"/>
              </a:rPr>
              <a:t>Ein niedrigschwelliges Angebot in der Praxis.</a:t>
            </a:r>
          </a:p>
          <a:p>
            <a:endParaRPr lang="de-DE" sz="2400" dirty="0">
              <a:latin typeface="Titillium" pitchFamily="2" charset="77"/>
              <a:cs typeface="Arial" panose="020B0604020202020204" pitchFamily="34" charset="0"/>
            </a:endParaRPr>
          </a:p>
          <a:p>
            <a:r>
              <a:rPr lang="de-DE" sz="2400" b="1" dirty="0">
                <a:solidFill>
                  <a:schemeClr val="accent2"/>
                </a:solidFill>
                <a:latin typeface="Titillium" pitchFamily="2" charset="77"/>
                <a:cs typeface="Arial" panose="020B0604020202020204" pitchFamily="34" charset="0"/>
              </a:rPr>
              <a:t>Study Talk 1: </a:t>
            </a:r>
          </a:p>
          <a:p>
            <a:endParaRPr lang="de-DE" sz="2400" dirty="0">
              <a:latin typeface="Titillium" pitchFamily="2" charset="77"/>
              <a:cs typeface="Arial" panose="020B0604020202020204" pitchFamily="34" charset="0"/>
            </a:endParaRPr>
          </a:p>
          <a:p>
            <a:pPr marL="342900" indent="-342900">
              <a:buFontTx/>
              <a:buChar char="-"/>
            </a:pPr>
            <a:r>
              <a:rPr lang="de-DE" sz="2400" dirty="0">
                <a:latin typeface="Titillium" pitchFamily="2" charset="77"/>
                <a:cs typeface="Arial" panose="020B0604020202020204" pitchFamily="34" charset="0"/>
              </a:rPr>
              <a:t>Zwölf Studierende diskutieren in Gruppen von je 4 Personen</a:t>
            </a:r>
          </a:p>
          <a:p>
            <a:pPr marL="342900" indent="-342900">
              <a:buFontTx/>
              <a:buChar char="-"/>
            </a:pPr>
            <a:r>
              <a:rPr lang="de-DE" sz="2400" dirty="0">
                <a:latin typeface="Titillium" pitchFamily="2" charset="77"/>
                <a:cs typeface="Arial" panose="020B0604020202020204" pitchFamily="34" charset="0"/>
              </a:rPr>
              <a:t>Studierende erhalten Forschungsergebnisse des Projektes als </a:t>
            </a:r>
            <a:r>
              <a:rPr lang="de-DE" sz="2400" dirty="0" err="1">
                <a:latin typeface="Titillium" pitchFamily="2" charset="77"/>
                <a:cs typeface="Arial" panose="020B0604020202020204" pitchFamily="34" charset="0"/>
              </a:rPr>
              <a:t>Lehrpersonas</a:t>
            </a:r>
            <a:endParaRPr lang="de-DE" sz="2400" dirty="0">
              <a:latin typeface="Titillium" pitchFamily="2" charset="77"/>
              <a:cs typeface="Arial" panose="020B0604020202020204" pitchFamily="34" charset="0"/>
            </a:endParaRPr>
          </a:p>
          <a:p>
            <a:pPr marL="342900" indent="-342900">
              <a:buFontTx/>
              <a:buChar char="-"/>
            </a:pPr>
            <a:r>
              <a:rPr lang="de-DE" sz="2400" dirty="0">
                <a:latin typeface="Titillium" pitchFamily="2" charset="77"/>
                <a:cs typeface="Arial" panose="020B0604020202020204" pitchFamily="34" charset="0"/>
              </a:rPr>
              <a:t>Studierende diskutieren gemeinsam über Dozierende als einen Aspekt guter Lehre</a:t>
            </a:r>
          </a:p>
          <a:p>
            <a:pPr marL="342900" indent="-342900">
              <a:buFontTx/>
              <a:buChar char="-"/>
            </a:pPr>
            <a:r>
              <a:rPr lang="de-DE" sz="2400" dirty="0">
                <a:latin typeface="Titillium" pitchFamily="2" charset="77"/>
                <a:cs typeface="Arial" panose="020B0604020202020204" pitchFamily="34" charset="0"/>
              </a:rPr>
              <a:t>Das Ergebnis sehen Sie auf der Abbildung auf der rechten Seite.</a:t>
            </a:r>
          </a:p>
          <a:p>
            <a:pPr marL="342900" indent="-342900">
              <a:buFontTx/>
              <a:buChar char="-"/>
            </a:pPr>
            <a:r>
              <a:rPr lang="de-DE" sz="2400" dirty="0">
                <a:latin typeface="Titillium" pitchFamily="2" charset="77"/>
                <a:cs typeface="Arial" panose="020B0604020202020204" pitchFamily="34" charset="0"/>
              </a:rPr>
              <a:t>Medien spielen für die Studierenden in diesem Fall eine untergeordnete Rolle</a:t>
            </a:r>
          </a:p>
          <a:p>
            <a:pPr marL="342900" indent="-342900">
              <a:buFontTx/>
              <a:buChar char="-"/>
            </a:pPr>
            <a:endParaRPr lang="de-DE" sz="2400" dirty="0">
              <a:latin typeface="Titillium" pitchFamily="2" charset="77"/>
              <a:cs typeface="Arial" panose="020B0604020202020204" pitchFamily="34" charset="0"/>
            </a:endParaRPr>
          </a:p>
          <a:p>
            <a:pPr marL="342900" indent="-342900">
              <a:buFontTx/>
              <a:buChar char="-"/>
            </a:pPr>
            <a:endParaRPr lang="de-DE" sz="2400" dirty="0">
              <a:latin typeface="Titillium" pitchFamily="2" charset="77"/>
              <a:cs typeface="Arial" panose="020B0604020202020204" pitchFamily="34" charset="0"/>
            </a:endParaRPr>
          </a:p>
          <a:p>
            <a:r>
              <a:rPr lang="de-DE" sz="2400" b="1" dirty="0">
                <a:solidFill>
                  <a:schemeClr val="accent2"/>
                </a:solidFill>
                <a:latin typeface="Titillium" pitchFamily="2" charset="77"/>
                <a:cs typeface="Arial" panose="020B0604020202020204" pitchFamily="34" charset="0"/>
              </a:rPr>
              <a:t>Study Talk 2:</a:t>
            </a:r>
          </a:p>
          <a:p>
            <a:endParaRPr lang="de-DE" sz="2400" dirty="0">
              <a:latin typeface="Titillium" pitchFamily="2" charset="77"/>
              <a:cs typeface="Arial" panose="020B0604020202020204" pitchFamily="34" charset="0"/>
            </a:endParaRPr>
          </a:p>
          <a:p>
            <a:pPr marL="342900" indent="-342900">
              <a:buFontTx/>
              <a:buChar char="-"/>
            </a:pPr>
            <a:r>
              <a:rPr lang="de-DE" sz="2400" dirty="0">
                <a:latin typeface="Titillium" pitchFamily="2" charset="77"/>
                <a:cs typeface="Arial" panose="020B0604020202020204" pitchFamily="34" charset="0"/>
              </a:rPr>
              <a:t>Studierende und Lehrende diskutieren gemeinsam </a:t>
            </a:r>
          </a:p>
          <a:p>
            <a:pPr marL="342900" indent="-342900">
              <a:buFontTx/>
              <a:buChar char="-"/>
            </a:pPr>
            <a:r>
              <a:rPr lang="de-DE" sz="2400" dirty="0">
                <a:latin typeface="Titillium" pitchFamily="2" charset="77"/>
                <a:cs typeface="Arial" panose="020B0604020202020204" pitchFamily="34" charset="0"/>
              </a:rPr>
              <a:t>Das Thema wird vor Veranstaltungsbeginn durch Lehrende und Studierende abgestimmt</a:t>
            </a:r>
          </a:p>
          <a:p>
            <a:pPr marL="342900" indent="-342900">
              <a:buFontTx/>
              <a:buChar char="-"/>
            </a:pPr>
            <a:r>
              <a:rPr lang="de-DE" sz="2400" dirty="0">
                <a:latin typeface="Titillium" pitchFamily="2" charset="77"/>
                <a:cs typeface="Arial" panose="020B0604020202020204" pitchFamily="34" charset="0"/>
              </a:rPr>
              <a:t>Veranstaltung läuft im April</a:t>
            </a:r>
          </a:p>
          <a:p>
            <a:pPr marL="342900" indent="-342900">
              <a:buFontTx/>
              <a:buChar char="-"/>
            </a:pPr>
            <a:endParaRPr lang="de-DE" sz="2400" dirty="0">
              <a:latin typeface="Titillium" pitchFamily="2" charset="77"/>
              <a:cs typeface="Arial" panose="020B0604020202020204" pitchFamily="34" charset="0"/>
            </a:endParaRPr>
          </a:p>
        </p:txBody>
      </p:sp>
      <p:pic>
        <p:nvPicPr>
          <p:cNvPr id="33" name="Grafik 32"/>
          <p:cNvPicPr>
            <a:picLocks noChangeAspect="1"/>
          </p:cNvPicPr>
          <p:nvPr/>
        </p:nvPicPr>
        <p:blipFill>
          <a:blip r:embed="rId10"/>
          <a:stretch>
            <a:fillRect/>
          </a:stretch>
        </p:blipFill>
        <p:spPr>
          <a:xfrm rot="5400000">
            <a:off x="17660307" y="25109565"/>
            <a:ext cx="13063136" cy="10228937"/>
          </a:xfrm>
          <a:prstGeom prst="rect">
            <a:avLst/>
          </a:prstGeom>
        </p:spPr>
      </p:pic>
      <p:sp>
        <p:nvSpPr>
          <p:cNvPr id="31" name="Textfeld 30"/>
          <p:cNvSpPr txBox="1"/>
          <p:nvPr/>
        </p:nvSpPr>
        <p:spPr>
          <a:xfrm>
            <a:off x="558275" y="38909561"/>
            <a:ext cx="4566644" cy="1477328"/>
          </a:xfrm>
          <a:prstGeom prst="rect">
            <a:avLst/>
          </a:prstGeom>
          <a:noFill/>
        </p:spPr>
        <p:txBody>
          <a:bodyPr wrap="square" rtlCol="0">
            <a:spAutoFit/>
          </a:bodyPr>
          <a:lstStyle/>
          <a:p>
            <a:pPr algn="just"/>
            <a:r>
              <a:rPr lang="de-DE" dirty="0">
                <a:latin typeface="Titillium" pitchFamily="2" charset="77"/>
                <a:cs typeface="Arial" panose="020B0604020202020204" pitchFamily="34" charset="0"/>
              </a:rPr>
              <a:t>Bohnsack, R. (2014). Rekonstruktive Sozialforschung. Opladen: Verlag Barbara </a:t>
            </a:r>
            <a:r>
              <a:rPr lang="de-DE" dirty="0" err="1">
                <a:latin typeface="Titillium" pitchFamily="2" charset="77"/>
                <a:cs typeface="Arial" panose="020B0604020202020204" pitchFamily="34" charset="0"/>
              </a:rPr>
              <a:t>Budrich</a:t>
            </a:r>
            <a:r>
              <a:rPr lang="de-DE" dirty="0">
                <a:latin typeface="Titillium" pitchFamily="2" charset="77"/>
                <a:cs typeface="Arial" panose="020B0604020202020204" pitchFamily="34" charset="0"/>
              </a:rPr>
              <a:t>.</a:t>
            </a:r>
            <a:endParaRPr lang="en-US" dirty="0">
              <a:latin typeface="Titillium" pitchFamily="2" charset="77"/>
              <a:cs typeface="Arial" panose="020B0604020202020204" pitchFamily="34" charset="0"/>
            </a:endParaRPr>
          </a:p>
          <a:p>
            <a:pPr algn="just"/>
            <a:endParaRPr lang="en-US" dirty="0">
              <a:latin typeface="Titillium" pitchFamily="2" charset="77"/>
            </a:endParaRPr>
          </a:p>
          <a:p>
            <a:endParaRPr lang="en-US" dirty="0">
              <a:latin typeface="Titillium" pitchFamily="2" charset="77"/>
            </a:endParaRPr>
          </a:p>
        </p:txBody>
      </p:sp>
      <p:sp>
        <p:nvSpPr>
          <p:cNvPr id="12" name="Textfeld 11"/>
          <p:cNvSpPr txBox="1"/>
          <p:nvPr/>
        </p:nvSpPr>
        <p:spPr>
          <a:xfrm>
            <a:off x="863759" y="6027641"/>
            <a:ext cx="7200000" cy="6120000"/>
          </a:xfrm>
          <a:prstGeom prst="rect">
            <a:avLst/>
          </a:prstGeom>
          <a:solidFill>
            <a:schemeClr val="accent2"/>
          </a:solidFill>
          <a:ln w="28575">
            <a:solidFill>
              <a:schemeClr val="bg1"/>
            </a:solidFill>
          </a:ln>
        </p:spPr>
        <p:txBody>
          <a:bodyPr wrap="square" rtlCol="0">
            <a:spAutoFit/>
          </a:bodyPr>
          <a:lstStyle/>
          <a:p>
            <a:r>
              <a:rPr lang="de-DE" sz="2400" dirty="0">
                <a:latin typeface="Titillium" pitchFamily="2" charset="77"/>
                <a:cs typeface="Arial" panose="020B0604020202020204" pitchFamily="34" charset="0"/>
              </a:rPr>
              <a:t>Forschungsfragen:</a:t>
            </a:r>
          </a:p>
          <a:p>
            <a:endParaRPr lang="de-DE" sz="2400" dirty="0">
              <a:latin typeface="Titillium" pitchFamily="2" charset="77"/>
              <a:cs typeface="Arial" panose="020B0604020202020204" pitchFamily="34" charset="0"/>
            </a:endParaRPr>
          </a:p>
          <a:p>
            <a:pPr marL="342900" indent="-342900">
              <a:buAutoNum type="alphaLcParenR"/>
            </a:pPr>
            <a:r>
              <a:rPr lang="de-DE" sz="2400" dirty="0">
                <a:solidFill>
                  <a:schemeClr val="bg1"/>
                </a:solidFill>
                <a:latin typeface="Titillium" pitchFamily="2" charset="77"/>
                <a:cs typeface="Arial" panose="020B0604020202020204" pitchFamily="34" charset="0"/>
              </a:rPr>
              <a:t>Wie reagieren Lehrende auf eigensinniges Medienhandeln Studierender</a:t>
            </a:r>
          </a:p>
          <a:p>
            <a:pPr marL="342900" indent="-342900">
              <a:buAutoNum type="alphaLcParenR"/>
            </a:pPr>
            <a:endParaRPr lang="de-DE" sz="2400" dirty="0">
              <a:solidFill>
                <a:schemeClr val="bg1"/>
              </a:solidFill>
              <a:latin typeface="Titillium" pitchFamily="2" charset="77"/>
              <a:cs typeface="Arial" panose="020B0604020202020204" pitchFamily="34" charset="0"/>
            </a:endParaRPr>
          </a:p>
          <a:p>
            <a:pPr marL="342900" indent="-342900">
              <a:buAutoNum type="alphaLcParenR"/>
            </a:pPr>
            <a:r>
              <a:rPr lang="de-DE" sz="2400" dirty="0">
                <a:solidFill>
                  <a:schemeClr val="bg1"/>
                </a:solidFill>
                <a:latin typeface="Titillium" pitchFamily="2" charset="77"/>
                <a:cs typeface="Arial" panose="020B0604020202020204" pitchFamily="34" charset="0"/>
              </a:rPr>
              <a:t>Wie zeigt sich studentisches Medienhandeln in Abhängigkeit von curricularen und hochschuldidaktischen Gestaltungspraktiken der Lehrenden</a:t>
            </a:r>
          </a:p>
          <a:p>
            <a:pPr marL="342900" indent="-342900">
              <a:buAutoNum type="alphaLcParenR"/>
            </a:pPr>
            <a:endParaRPr lang="de-DE" sz="2400" dirty="0">
              <a:solidFill>
                <a:schemeClr val="bg1"/>
              </a:solidFill>
              <a:latin typeface="Titillium" pitchFamily="2" charset="77"/>
              <a:cs typeface="Arial" panose="020B0604020202020204" pitchFamily="34" charset="0"/>
            </a:endParaRPr>
          </a:p>
          <a:p>
            <a:pPr marL="342900" indent="-342900">
              <a:buAutoNum type="alphaLcParenR"/>
            </a:pPr>
            <a:r>
              <a:rPr lang="de-DE" sz="2400" dirty="0">
                <a:solidFill>
                  <a:schemeClr val="bg1"/>
                </a:solidFill>
                <a:latin typeface="Titillium" pitchFamily="2" charset="77"/>
                <a:cs typeface="Arial" panose="020B0604020202020204" pitchFamily="34" charset="0"/>
              </a:rPr>
              <a:t>Wie gestallten Lehrende Anforderungen an Studieren als soziale Praxis</a:t>
            </a:r>
          </a:p>
          <a:p>
            <a:pPr marL="342900" indent="-342900">
              <a:buAutoNum type="alphaLcParenR"/>
            </a:pPr>
            <a:endParaRPr lang="de-DE" sz="2400" dirty="0">
              <a:latin typeface="Titillium" pitchFamily="2" charset="77"/>
              <a:cs typeface="Arial" panose="020B0604020202020204" pitchFamily="34" charset="0"/>
            </a:endParaRPr>
          </a:p>
          <a:p>
            <a:endParaRPr lang="de-DE" sz="2400" dirty="0">
              <a:latin typeface="Titillium" pitchFamily="2" charset="77"/>
              <a:cs typeface="Arial" panose="020B0604020202020204" pitchFamily="34" charset="0"/>
            </a:endParaRPr>
          </a:p>
          <a:p>
            <a:pPr marL="342900" indent="-342900">
              <a:buAutoNum type="alphaLcParenR"/>
            </a:pPr>
            <a:endParaRPr lang="de-DE" sz="2400" dirty="0">
              <a:latin typeface="Titillium" pitchFamily="2" charset="77"/>
              <a:cs typeface="Arial" panose="020B0604020202020204" pitchFamily="34" charset="0"/>
            </a:endParaRPr>
          </a:p>
          <a:p>
            <a:endParaRPr lang="en-US" sz="2400" dirty="0">
              <a:latin typeface="Titillium" pitchFamily="2" charset="77"/>
              <a:cs typeface="Arial" panose="020B0604020202020204" pitchFamily="34" charset="0"/>
            </a:endParaRPr>
          </a:p>
        </p:txBody>
      </p:sp>
      <p:sp>
        <p:nvSpPr>
          <p:cNvPr id="13" name="Textfeld 12"/>
          <p:cNvSpPr txBox="1"/>
          <p:nvPr/>
        </p:nvSpPr>
        <p:spPr>
          <a:xfrm>
            <a:off x="863759" y="15164451"/>
            <a:ext cx="7920000" cy="5632311"/>
          </a:xfrm>
          <a:prstGeom prst="rect">
            <a:avLst/>
          </a:prstGeom>
          <a:solidFill>
            <a:schemeClr val="bg2">
              <a:lumMod val="75000"/>
            </a:schemeClr>
          </a:solidFill>
          <a:ln w="28575">
            <a:solidFill>
              <a:schemeClr val="bg1"/>
            </a:solidFill>
          </a:ln>
        </p:spPr>
        <p:txBody>
          <a:bodyPr wrap="square" rtlCol="0">
            <a:spAutoFit/>
          </a:bodyPr>
          <a:lstStyle/>
          <a:p>
            <a:r>
              <a:rPr lang="de-DE" sz="3600" b="1" dirty="0">
                <a:latin typeface="Titillium" pitchFamily="2" charset="77"/>
                <a:cs typeface="Arial" panose="020B0604020202020204" pitchFamily="34" charset="0"/>
              </a:rPr>
              <a:t>Wissensorganisation</a:t>
            </a:r>
          </a:p>
          <a:p>
            <a:endParaRPr lang="de-DE" sz="2400" dirty="0">
              <a:latin typeface="Titillium" pitchFamily="2" charset="77"/>
              <a:cs typeface="Arial" panose="020B0604020202020204" pitchFamily="34" charset="0"/>
            </a:endParaRPr>
          </a:p>
          <a:p>
            <a:pPr marL="342900" indent="-342900">
              <a:buFontTx/>
              <a:buChar char="-"/>
            </a:pPr>
            <a:r>
              <a:rPr lang="de-DE" sz="2400" dirty="0">
                <a:latin typeface="Titillium" pitchFamily="2" charset="77"/>
                <a:cs typeface="Arial" panose="020B0604020202020204" pitchFamily="34" charset="0"/>
              </a:rPr>
              <a:t>Studienmaterial speichern/weiterverarbeiten</a:t>
            </a:r>
          </a:p>
          <a:p>
            <a:pPr marL="342900" indent="-342900">
              <a:buFontTx/>
              <a:buChar char="-"/>
            </a:pPr>
            <a:endParaRPr lang="de-DE" sz="2400" dirty="0">
              <a:latin typeface="Titillium" pitchFamily="2" charset="77"/>
              <a:cs typeface="Arial" panose="020B0604020202020204" pitchFamily="34" charset="0"/>
            </a:endParaRPr>
          </a:p>
          <a:p>
            <a:pPr marL="342900" indent="-342900">
              <a:buFontTx/>
              <a:buChar char="-"/>
            </a:pPr>
            <a:r>
              <a:rPr lang="de-DE" sz="2400" dirty="0">
                <a:latin typeface="Titillium" pitchFamily="2" charset="77"/>
                <a:cs typeface="Arial" panose="020B0604020202020204" pitchFamily="34" charset="0"/>
              </a:rPr>
              <a:t>Erwartung digitaler Medien in der Lehre </a:t>
            </a:r>
          </a:p>
          <a:p>
            <a:pPr marL="342900" indent="-342900">
              <a:buFontTx/>
              <a:buChar char="-"/>
            </a:pPr>
            <a:endParaRPr lang="de-DE" sz="2400" dirty="0">
              <a:latin typeface="Titillium" pitchFamily="2" charset="77"/>
              <a:cs typeface="Arial" panose="020B0604020202020204" pitchFamily="34" charset="0"/>
            </a:endParaRPr>
          </a:p>
          <a:p>
            <a:pPr marL="342900" indent="-342900">
              <a:buFontTx/>
              <a:buChar char="-"/>
            </a:pPr>
            <a:r>
              <a:rPr lang="de-DE" sz="2400" dirty="0">
                <a:latin typeface="Titillium" pitchFamily="2" charset="77"/>
                <a:cs typeface="Arial" panose="020B0604020202020204" pitchFamily="34" charset="0"/>
              </a:rPr>
              <a:t>Digitales Lernen wird als der Regelfall verstanden</a:t>
            </a:r>
          </a:p>
          <a:p>
            <a:pPr marL="342900" indent="-342900">
              <a:buFontTx/>
              <a:buChar char="-"/>
            </a:pPr>
            <a:endParaRPr lang="de-DE" sz="2400" dirty="0">
              <a:latin typeface="Titillium" pitchFamily="2" charset="77"/>
              <a:cs typeface="Arial" panose="020B0604020202020204" pitchFamily="34" charset="0"/>
            </a:endParaRPr>
          </a:p>
          <a:p>
            <a:pPr marL="342900" indent="-342900">
              <a:buFontTx/>
              <a:buChar char="-"/>
            </a:pPr>
            <a:r>
              <a:rPr lang="de-DE" sz="2400" dirty="0">
                <a:latin typeface="Titillium" pitchFamily="2" charset="77"/>
                <a:cs typeface="Arial" panose="020B0604020202020204" pitchFamily="34" charset="0"/>
              </a:rPr>
              <a:t>Digitale Medien werden nach Nützlichkeit beurteilt</a:t>
            </a:r>
          </a:p>
          <a:p>
            <a:pPr marL="342900" indent="-342900">
              <a:buFontTx/>
              <a:buChar char="-"/>
            </a:pPr>
            <a:endParaRPr lang="de-DE" sz="2400" dirty="0">
              <a:latin typeface="Titillium" pitchFamily="2" charset="77"/>
              <a:cs typeface="Arial" panose="020B0604020202020204" pitchFamily="34" charset="0"/>
            </a:endParaRPr>
          </a:p>
          <a:p>
            <a:pPr marL="342900" indent="-342900">
              <a:buFontTx/>
              <a:buChar char="-"/>
            </a:pPr>
            <a:r>
              <a:rPr lang="de-DE" sz="2400" dirty="0">
                <a:latin typeface="Titillium" pitchFamily="2" charset="77"/>
                <a:cs typeface="Arial" panose="020B0604020202020204" pitchFamily="34" charset="0"/>
              </a:rPr>
              <a:t>Medien dienen Vereinfachung, Komfort und Komplexitätsreduktion</a:t>
            </a:r>
          </a:p>
          <a:p>
            <a:pPr marL="342900" indent="-342900">
              <a:buFontTx/>
              <a:buChar char="-"/>
            </a:pPr>
            <a:endParaRPr lang="de-DE" sz="2400" dirty="0">
              <a:latin typeface="Titillium" pitchFamily="2" charset="77"/>
              <a:cs typeface="Arial" panose="020B0604020202020204" pitchFamily="34" charset="0"/>
            </a:endParaRPr>
          </a:p>
          <a:p>
            <a:endParaRPr lang="en-US" dirty="0">
              <a:latin typeface="Titillium" pitchFamily="2" charset="77"/>
            </a:endParaRPr>
          </a:p>
          <a:p>
            <a:endParaRPr lang="en-US" dirty="0">
              <a:latin typeface="Titillium" pitchFamily="2" charset="77"/>
            </a:endParaRPr>
          </a:p>
        </p:txBody>
      </p:sp>
      <p:sp>
        <p:nvSpPr>
          <p:cNvPr id="35" name="Textfeld 34"/>
          <p:cNvSpPr txBox="1"/>
          <p:nvPr/>
        </p:nvSpPr>
        <p:spPr>
          <a:xfrm>
            <a:off x="11238455" y="15065797"/>
            <a:ext cx="7920000" cy="5724644"/>
          </a:xfrm>
          <a:prstGeom prst="rect">
            <a:avLst/>
          </a:prstGeom>
          <a:solidFill>
            <a:schemeClr val="bg2">
              <a:lumMod val="75000"/>
            </a:schemeClr>
          </a:solidFill>
          <a:ln w="28575">
            <a:solidFill>
              <a:schemeClr val="bg1"/>
            </a:solidFill>
          </a:ln>
        </p:spPr>
        <p:txBody>
          <a:bodyPr wrap="square" rtlCol="0">
            <a:spAutoFit/>
          </a:bodyPr>
          <a:lstStyle/>
          <a:p>
            <a:r>
              <a:rPr lang="de-DE" sz="3600" b="1" dirty="0">
                <a:latin typeface="Titillium" pitchFamily="2" charset="77"/>
                <a:cs typeface="Arial" panose="020B0604020202020204" pitchFamily="34" charset="0"/>
              </a:rPr>
              <a:t>Vernetzung</a:t>
            </a:r>
          </a:p>
          <a:p>
            <a:endParaRPr lang="de-DE" dirty="0">
              <a:latin typeface="Titillium" pitchFamily="2" charset="77"/>
            </a:endParaRPr>
          </a:p>
          <a:p>
            <a:pPr marL="285750" indent="-285750">
              <a:buFontTx/>
              <a:buChar char="-"/>
            </a:pPr>
            <a:r>
              <a:rPr lang="de-DE" sz="2400" dirty="0">
                <a:latin typeface="Titillium" pitchFamily="2" charset="77"/>
                <a:cs typeface="Arial" panose="020B0604020202020204" pitchFamily="34" charset="0"/>
              </a:rPr>
              <a:t>Zugehörigkeit zu analogen und digitalen Gruppen</a:t>
            </a:r>
          </a:p>
          <a:p>
            <a:pPr marL="742950" lvl="1" indent="-285750">
              <a:buFontTx/>
              <a:buChar char="-"/>
            </a:pPr>
            <a:r>
              <a:rPr lang="de-DE" sz="2400" dirty="0">
                <a:latin typeface="Titillium" pitchFamily="2" charset="77"/>
                <a:cs typeface="Arial" panose="020B0604020202020204" pitchFamily="34" charset="0"/>
              </a:rPr>
              <a:t>Digitale Gruppen dominieren</a:t>
            </a:r>
          </a:p>
          <a:p>
            <a:pPr marL="742950" lvl="1" indent="-285750">
              <a:buFontTx/>
              <a:buChar char="-"/>
            </a:pPr>
            <a:endParaRPr lang="de-DE" sz="2400" dirty="0">
              <a:latin typeface="Titillium" pitchFamily="2" charset="77"/>
              <a:cs typeface="Arial" panose="020B0604020202020204" pitchFamily="34" charset="0"/>
            </a:endParaRPr>
          </a:p>
          <a:p>
            <a:pPr marL="285750" indent="-285750">
              <a:buFontTx/>
              <a:buChar char="-"/>
            </a:pPr>
            <a:r>
              <a:rPr lang="de-DE" sz="2400" dirty="0">
                <a:latin typeface="Titillium" pitchFamily="2" charset="77"/>
                <a:cs typeface="Arial" panose="020B0604020202020204" pitchFamily="34" charset="0"/>
              </a:rPr>
              <a:t>Vernetzung verringert Unsicherheit</a:t>
            </a:r>
          </a:p>
          <a:p>
            <a:pPr marL="285750" indent="-285750">
              <a:buFontTx/>
              <a:buChar char="-"/>
            </a:pPr>
            <a:endParaRPr lang="de-DE" sz="2400" dirty="0">
              <a:latin typeface="Titillium" pitchFamily="2" charset="77"/>
              <a:cs typeface="Arial" panose="020B0604020202020204" pitchFamily="34" charset="0"/>
            </a:endParaRPr>
          </a:p>
          <a:p>
            <a:pPr marL="285750" indent="-285750">
              <a:buFontTx/>
              <a:buChar char="-"/>
            </a:pPr>
            <a:r>
              <a:rPr lang="de-DE" sz="2400" dirty="0">
                <a:latin typeface="Titillium" pitchFamily="2" charset="77"/>
                <a:cs typeface="Arial" panose="020B0604020202020204" pitchFamily="34" charset="0"/>
              </a:rPr>
              <a:t>Vernetzung vereinfacht die Planung und Organisation des Studiums</a:t>
            </a:r>
          </a:p>
          <a:p>
            <a:pPr marL="285750" indent="-285750">
              <a:buFontTx/>
              <a:buChar char="-"/>
            </a:pPr>
            <a:endParaRPr lang="de-DE" sz="2400" dirty="0">
              <a:latin typeface="Titillium" pitchFamily="2" charset="77"/>
              <a:cs typeface="Arial" panose="020B0604020202020204" pitchFamily="34" charset="0"/>
            </a:endParaRPr>
          </a:p>
          <a:p>
            <a:pPr marL="285750" indent="-285750">
              <a:buFontTx/>
              <a:buChar char="-"/>
            </a:pPr>
            <a:r>
              <a:rPr lang="de-DE" sz="2400" dirty="0">
                <a:latin typeface="Titillium" pitchFamily="2" charset="77"/>
                <a:cs typeface="Arial" panose="020B0604020202020204" pitchFamily="34" charset="0"/>
              </a:rPr>
              <a:t>Über digitale Gruppen werden Informationen ortsunabhängig geteilt</a:t>
            </a:r>
          </a:p>
          <a:p>
            <a:pPr marL="285750" indent="-285750">
              <a:buFontTx/>
              <a:buChar char="-"/>
            </a:pPr>
            <a:endParaRPr lang="de-DE" sz="2400" dirty="0">
              <a:latin typeface="Titillium" pitchFamily="2" charset="77"/>
              <a:cs typeface="Arial" panose="020B0604020202020204" pitchFamily="34" charset="0"/>
            </a:endParaRPr>
          </a:p>
          <a:p>
            <a:pPr marL="285750" indent="-285750">
              <a:buFontTx/>
              <a:buChar char="-"/>
            </a:pPr>
            <a:r>
              <a:rPr lang="de-DE" sz="2400" dirty="0">
                <a:latin typeface="Titillium" pitchFamily="2" charset="77"/>
                <a:cs typeface="Arial" panose="020B0604020202020204" pitchFamily="34" charset="0"/>
              </a:rPr>
              <a:t>Die Art und Weise der Gruppenpartizipation liegt in den Händen der Studierenden</a:t>
            </a:r>
          </a:p>
        </p:txBody>
      </p:sp>
      <p:sp>
        <p:nvSpPr>
          <p:cNvPr id="36" name="Textfeld 35"/>
          <p:cNvSpPr txBox="1"/>
          <p:nvPr/>
        </p:nvSpPr>
        <p:spPr>
          <a:xfrm>
            <a:off x="21211391" y="15123811"/>
            <a:ext cx="7920000" cy="5724644"/>
          </a:xfrm>
          <a:prstGeom prst="rect">
            <a:avLst/>
          </a:prstGeom>
          <a:solidFill>
            <a:schemeClr val="bg2">
              <a:lumMod val="75000"/>
            </a:schemeClr>
          </a:solidFill>
          <a:ln w="28575">
            <a:solidFill>
              <a:schemeClr val="bg1"/>
            </a:solidFill>
          </a:ln>
        </p:spPr>
        <p:txBody>
          <a:bodyPr wrap="square" rtlCol="0">
            <a:spAutoFit/>
          </a:bodyPr>
          <a:lstStyle/>
          <a:p>
            <a:r>
              <a:rPr lang="de-DE" sz="3600" b="1" dirty="0">
                <a:latin typeface="Titillium" pitchFamily="2" charset="77"/>
                <a:cs typeface="Arial" panose="020B0604020202020204" pitchFamily="34" charset="0"/>
              </a:rPr>
              <a:t>Serviceorientierung</a:t>
            </a:r>
            <a:endParaRPr lang="de-DE" sz="2400" b="1" dirty="0">
              <a:latin typeface="Titillium" pitchFamily="2" charset="77"/>
              <a:cs typeface="Arial" panose="020B0604020202020204" pitchFamily="34" charset="0"/>
            </a:endParaRPr>
          </a:p>
          <a:p>
            <a:endParaRPr lang="de-DE" dirty="0">
              <a:latin typeface="Titillium" pitchFamily="2" charset="77"/>
            </a:endParaRPr>
          </a:p>
          <a:p>
            <a:pPr marL="285750" indent="-285750">
              <a:buFontTx/>
              <a:buChar char="-"/>
            </a:pPr>
            <a:r>
              <a:rPr lang="de-DE" sz="2400" dirty="0">
                <a:latin typeface="Titillium" pitchFamily="2" charset="77"/>
                <a:cs typeface="Arial" panose="020B0604020202020204" pitchFamily="34" charset="0"/>
              </a:rPr>
              <a:t>Komplexitätsreduktion um an Informationen zu gelangen</a:t>
            </a:r>
          </a:p>
          <a:p>
            <a:pPr marL="285750" indent="-285750">
              <a:buFontTx/>
              <a:buChar char="-"/>
            </a:pPr>
            <a:endParaRPr lang="de-DE" sz="2400" dirty="0">
              <a:latin typeface="Titillium" pitchFamily="2" charset="77"/>
              <a:cs typeface="Arial" panose="020B0604020202020204" pitchFamily="34" charset="0"/>
            </a:endParaRPr>
          </a:p>
          <a:p>
            <a:pPr marL="285750" indent="-285750">
              <a:buFontTx/>
              <a:buChar char="-"/>
            </a:pPr>
            <a:r>
              <a:rPr lang="de-DE" sz="2400" dirty="0">
                <a:latin typeface="Titillium" pitchFamily="2" charset="77"/>
                <a:cs typeface="Arial" panose="020B0604020202020204" pitchFamily="34" charset="0"/>
              </a:rPr>
              <a:t>Präferenz für bequemen und einfachen Informationszugang</a:t>
            </a:r>
          </a:p>
          <a:p>
            <a:pPr marL="285750" indent="-285750">
              <a:buFontTx/>
              <a:buChar char="-"/>
            </a:pPr>
            <a:endParaRPr lang="de-DE" sz="2400" dirty="0">
              <a:latin typeface="Titillium" pitchFamily="2" charset="77"/>
              <a:cs typeface="Arial" panose="020B0604020202020204" pitchFamily="34" charset="0"/>
            </a:endParaRPr>
          </a:p>
          <a:p>
            <a:pPr marL="285750" indent="-285750">
              <a:buFontTx/>
              <a:buChar char="-"/>
            </a:pPr>
            <a:r>
              <a:rPr lang="de-DE" sz="2400" dirty="0">
                <a:latin typeface="Titillium" pitchFamily="2" charset="77"/>
                <a:cs typeface="Arial" panose="020B0604020202020204" pitchFamily="34" charset="0"/>
              </a:rPr>
              <a:t>Verantwortungszuschreibung an Universität</a:t>
            </a:r>
          </a:p>
          <a:p>
            <a:pPr marL="742950" lvl="1" indent="-285750">
              <a:buFontTx/>
              <a:buChar char="-"/>
            </a:pPr>
            <a:r>
              <a:rPr lang="de-DE" sz="2400" dirty="0">
                <a:latin typeface="Titillium" pitchFamily="2" charset="77"/>
                <a:cs typeface="Arial" panose="020B0604020202020204" pitchFamily="34" charset="0"/>
              </a:rPr>
              <a:t>Universität soll sich um Problemlösungen kümmern</a:t>
            </a:r>
          </a:p>
          <a:p>
            <a:pPr marL="742950" lvl="1" indent="-285750">
              <a:buFontTx/>
              <a:buChar char="-"/>
            </a:pPr>
            <a:endParaRPr lang="de-DE" sz="2400" dirty="0">
              <a:latin typeface="Titillium" pitchFamily="2" charset="77"/>
              <a:cs typeface="Arial" panose="020B0604020202020204" pitchFamily="34" charset="0"/>
            </a:endParaRPr>
          </a:p>
          <a:p>
            <a:pPr marL="285750" indent="-285750">
              <a:buFontTx/>
              <a:buChar char="-"/>
            </a:pPr>
            <a:r>
              <a:rPr lang="de-DE" sz="2400" dirty="0">
                <a:latin typeface="Titillium" pitchFamily="2" charset="77"/>
                <a:cs typeface="Arial" panose="020B0604020202020204" pitchFamily="34" charset="0"/>
              </a:rPr>
              <a:t>Universität soll unterstützen und ermöglichen</a:t>
            </a:r>
          </a:p>
          <a:p>
            <a:endParaRPr lang="de-DE" sz="2400" dirty="0">
              <a:latin typeface="Titillium" pitchFamily="2" charset="77"/>
              <a:cs typeface="Arial" panose="020B0604020202020204" pitchFamily="34" charset="0"/>
            </a:endParaRPr>
          </a:p>
          <a:p>
            <a:pPr marL="742950" lvl="1" indent="-285750">
              <a:buFontTx/>
              <a:buChar char="-"/>
            </a:pPr>
            <a:endParaRPr lang="de-DE" sz="2400" dirty="0">
              <a:latin typeface="Titillium" pitchFamily="2" charset="77"/>
              <a:cs typeface="Arial" panose="020B0604020202020204" pitchFamily="34" charset="0"/>
            </a:endParaRPr>
          </a:p>
          <a:p>
            <a:pPr marL="742950" lvl="1" indent="-285750">
              <a:buFontTx/>
              <a:buChar char="-"/>
            </a:pPr>
            <a:endParaRPr lang="de-DE" sz="2400" dirty="0">
              <a:latin typeface="Titillium" pitchFamily="2" charset="77"/>
              <a:cs typeface="Arial" panose="020B0604020202020204" pitchFamily="34" charset="0"/>
            </a:endParaRPr>
          </a:p>
          <a:p>
            <a:pPr marL="742950" lvl="1" indent="-285750">
              <a:buFontTx/>
              <a:buChar char="-"/>
            </a:pPr>
            <a:endParaRPr lang="de-DE" sz="2400" dirty="0">
              <a:latin typeface="Titillium" pitchFamily="2" charset="77"/>
              <a:cs typeface="Arial" panose="020B0604020202020204" pitchFamily="34" charset="0"/>
            </a:endParaRPr>
          </a:p>
        </p:txBody>
      </p:sp>
    </p:spTree>
    <p:extLst>
      <p:ext uri="{BB962C8B-B14F-4D97-AF65-F5344CB8AC3E}">
        <p14:creationId xmlns:p14="http://schemas.microsoft.com/office/powerpoint/2010/main" val="393473448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674</Words>
  <Application>Microsoft Office PowerPoint</Application>
  <PresentationFormat>Benutzerdefiniert</PresentationFormat>
  <Paragraphs>113</Paragraphs>
  <Slides>1</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vt:i4>
      </vt:variant>
    </vt:vector>
  </HeadingPairs>
  <TitlesOfParts>
    <vt:vector size="6" baseType="lpstr">
      <vt:lpstr>Arial</vt:lpstr>
      <vt:lpstr>Calibri</vt:lpstr>
      <vt:lpstr>Calibri Light</vt:lpstr>
      <vt:lpstr>Titillium</vt:lpstr>
      <vt:lpstr>Office</vt:lpstr>
      <vt:lpstr>PowerPoint-Präsentation</vt:lpstr>
    </vt:vector>
  </TitlesOfParts>
  <Company>Technische Universität Kaiserslautern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Michael Becker</dc:creator>
  <cp:lastModifiedBy>Michael Becker</cp:lastModifiedBy>
  <cp:revision>66</cp:revision>
  <dcterms:created xsi:type="dcterms:W3CDTF">2020-02-28T13:04:50Z</dcterms:created>
  <dcterms:modified xsi:type="dcterms:W3CDTF">2020-03-08T23:39:56Z</dcterms:modified>
</cp:coreProperties>
</file>