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3" r:id="rId3"/>
    <p:sldId id="257" r:id="rId4"/>
    <p:sldId id="258" r:id="rId5"/>
    <p:sldId id="259" r:id="rId6"/>
    <p:sldId id="260" r:id="rId7"/>
    <p:sldId id="264" r:id="rId8"/>
    <p:sldId id="265" r:id="rId9"/>
    <p:sldId id="261" r:id="rId10"/>
    <p:sldId id="262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>
        <p:guide orient="horz" pos="223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Will you use what you have learned at your institution?</a:t>
            </a:r>
          </a:p>
        </c:rich>
      </c:tx>
      <c:layout>
        <c:manualLayout>
          <c:xMode val="edge"/>
          <c:yMode val="edge"/>
          <c:x val="0.3362730721225175"/>
          <c:y val="2.7302299412555249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Will you use what you have learned at your institution?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8BE51-EB99-AB47-891A-36587C7FF86B}" type="datetimeFigureOut">
              <a:rPr lang="fr-FR" smtClean="0"/>
              <a:t>27/03/2015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536B2-8C99-0A44-BB23-C435E34A8C8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380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26B5E-796F-4757-89B3-CC5E05FFB1BA}" type="datetimeFigureOut">
              <a:rPr lang="fr-BE" smtClean="0"/>
              <a:t>27/03/2015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937BB-F684-47A6-9C62-97C861C054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5783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937BB-F684-47A6-9C62-97C861C05448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8673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937BB-F684-47A6-9C62-97C861C05448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45564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937BB-F684-47A6-9C62-97C861C05448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75339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937BB-F684-47A6-9C62-97C861C05448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3518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937BB-F684-47A6-9C62-97C861C05448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19052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937BB-F684-47A6-9C62-97C861C05448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46509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937BB-F684-47A6-9C62-97C861C05448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94644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937BB-F684-47A6-9C62-97C861C05448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7247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937BB-F684-47A6-9C62-97C861C05448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89421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F89D4-5DCB-452D-A261-335C2D33B1AC}" type="datetimeFigureOut">
              <a:rPr lang="fr-BE" smtClean="0"/>
              <a:t>27/03/2015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9E3D-9A9F-4FF1-917D-5BB218313C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02787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F89D4-5DCB-452D-A261-335C2D33B1AC}" type="datetimeFigureOut">
              <a:rPr lang="fr-BE" smtClean="0"/>
              <a:t>27/03/2015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9E3D-9A9F-4FF1-917D-5BB218313C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8352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F89D4-5DCB-452D-A261-335C2D33B1AC}" type="datetimeFigureOut">
              <a:rPr lang="fr-BE" smtClean="0"/>
              <a:t>27/03/2015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9E3D-9A9F-4FF1-917D-5BB218313C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71943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F89D4-5DCB-452D-A261-335C2D33B1AC}" type="datetimeFigureOut">
              <a:rPr lang="fr-BE" smtClean="0"/>
              <a:t>27/03/2015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9E3D-9A9F-4FF1-917D-5BB218313C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3570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F89D4-5DCB-452D-A261-335C2D33B1AC}" type="datetimeFigureOut">
              <a:rPr lang="fr-BE" smtClean="0"/>
              <a:t>27/03/2015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9E3D-9A9F-4FF1-917D-5BB218313C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4696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F89D4-5DCB-452D-A261-335C2D33B1AC}" type="datetimeFigureOut">
              <a:rPr lang="fr-BE" smtClean="0"/>
              <a:t>27/03/2015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9E3D-9A9F-4FF1-917D-5BB218313C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9404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F89D4-5DCB-452D-A261-335C2D33B1AC}" type="datetimeFigureOut">
              <a:rPr lang="fr-BE" smtClean="0"/>
              <a:t>27/03/2015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9E3D-9A9F-4FF1-917D-5BB218313C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5981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F89D4-5DCB-452D-A261-335C2D33B1AC}" type="datetimeFigureOut">
              <a:rPr lang="fr-BE" smtClean="0"/>
              <a:t>27/03/2015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9E3D-9A9F-4FF1-917D-5BB218313C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9408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F89D4-5DCB-452D-A261-335C2D33B1AC}" type="datetimeFigureOut">
              <a:rPr lang="fr-BE" smtClean="0"/>
              <a:t>27/03/2015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9E3D-9A9F-4FF1-917D-5BB218313C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8868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F89D4-5DCB-452D-A261-335C2D33B1AC}" type="datetimeFigureOut">
              <a:rPr lang="fr-BE" smtClean="0"/>
              <a:t>27/03/2015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9E3D-9A9F-4FF1-917D-5BB218313C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6507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F89D4-5DCB-452D-A261-335C2D33B1AC}" type="datetimeFigureOut">
              <a:rPr lang="fr-BE" smtClean="0"/>
              <a:t>27/03/2015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9E3D-9A9F-4FF1-917D-5BB218313C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8729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F89D4-5DCB-452D-A261-335C2D33B1AC}" type="datetimeFigureOut">
              <a:rPr lang="fr-BE" smtClean="0"/>
              <a:t>27/03/2015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99E3D-9A9F-4FF1-917D-5BB218313CE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230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927109"/>
            <a:ext cx="9144000" cy="1582854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The UNICA GREEN ACADEMIC FOOTPRINT Network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158682"/>
          </a:xfrm>
        </p:spPr>
        <p:txBody>
          <a:bodyPr>
            <a:normAutofit lnSpcReduction="10000"/>
          </a:bodyPr>
          <a:lstStyle/>
          <a:p>
            <a:r>
              <a:rPr lang="fr-BE" dirty="0" smtClean="0"/>
              <a:t>Strengths – Goals - Milestones</a:t>
            </a:r>
          </a:p>
          <a:p>
            <a:endParaRPr lang="fr-BE" dirty="0"/>
          </a:p>
          <a:p>
            <a:pPr algn="l" fontAlgn="base">
              <a:spcBef>
                <a:spcPct val="20000"/>
              </a:spcBef>
              <a:spcAft>
                <a:spcPct val="0"/>
              </a:spcAft>
              <a:defRPr/>
            </a:pPr>
            <a:endParaRPr lang="fr-BE" sz="2000" dirty="0" smtClean="0">
              <a:solidFill>
                <a:schemeClr val="accent5">
                  <a:lumMod val="75000"/>
                </a:schemeClr>
              </a:solidFill>
              <a:ea typeface="ヒラギノ角ゴ Pro W3" pitchFamily="-101" charset="-128"/>
              <a:cs typeface="ヒラギノ角ゴ Pro W3" pitchFamily="-101" charset="-128"/>
            </a:endParaRPr>
          </a:p>
          <a:p>
            <a:pPr algn="l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2100" dirty="0">
                <a:solidFill>
                  <a:schemeClr val="accent5">
                    <a:lumMod val="75000"/>
                  </a:schemeClr>
                </a:solidFill>
                <a:ea typeface="ヒラギノ角ゴ Pro W3" pitchFamily="-101" charset="-128"/>
                <a:cs typeface="ヒラギノ角ゴ Pro W3" pitchFamily="-101" charset="-128"/>
              </a:rPr>
              <a:t>Kris DEJONCKHEERE, UNICA </a:t>
            </a:r>
            <a:r>
              <a:rPr lang="fr-FR" sz="2100" dirty="0" err="1">
                <a:solidFill>
                  <a:schemeClr val="accent5">
                    <a:lumMod val="75000"/>
                  </a:schemeClr>
                </a:solidFill>
                <a:ea typeface="ヒラギノ角ゴ Pro W3" pitchFamily="-101" charset="-128"/>
                <a:cs typeface="ヒラギノ角ゴ Pro W3" pitchFamily="-101" charset="-128"/>
              </a:rPr>
              <a:t>Secretary</a:t>
            </a:r>
            <a:r>
              <a:rPr lang="fr-FR" sz="2100" dirty="0">
                <a:solidFill>
                  <a:schemeClr val="accent5">
                    <a:lumMod val="75000"/>
                  </a:schemeClr>
                </a:solidFill>
                <a:ea typeface="ヒラギノ角ゴ Pro W3" pitchFamily="-101" charset="-128"/>
                <a:cs typeface="ヒラギノ角ゴ Pro W3" pitchFamily="-101" charset="-128"/>
              </a:rPr>
              <a:t> </a:t>
            </a:r>
            <a:r>
              <a:rPr lang="fr-FR" sz="2100" dirty="0" smtClean="0">
                <a:solidFill>
                  <a:schemeClr val="accent5">
                    <a:lumMod val="75000"/>
                  </a:schemeClr>
                </a:solidFill>
                <a:ea typeface="ヒラギノ角ゴ Pro W3" pitchFamily="-101" charset="-128"/>
                <a:cs typeface="ヒラギノ角ゴ Pro W3" pitchFamily="-101" charset="-128"/>
              </a:rPr>
              <a:t>General</a:t>
            </a:r>
            <a:endParaRPr lang="fr-BE" sz="2000" dirty="0" smtClean="0">
              <a:solidFill>
                <a:schemeClr val="accent5">
                  <a:lumMod val="75000"/>
                </a:schemeClr>
              </a:solidFill>
              <a:ea typeface="ヒラギノ角ゴ Pro W3" pitchFamily="-101" charset="-128"/>
              <a:cs typeface="ヒラギノ角ゴ Pro W3" pitchFamily="-101" charset="-128"/>
            </a:endParaRPr>
          </a:p>
          <a:p>
            <a:pPr algn="l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BE" sz="2000" dirty="0" smtClean="0">
                <a:solidFill>
                  <a:schemeClr val="accent5">
                    <a:lumMod val="75000"/>
                  </a:schemeClr>
                </a:solidFill>
                <a:ea typeface="ヒラギノ角ゴ Pro W3" pitchFamily="-101" charset="-128"/>
                <a:cs typeface="ヒラギノ角ゴ Pro W3" pitchFamily="-101" charset="-128"/>
              </a:rPr>
              <a:t>Alexandra DEMOUSTIEZ- UGAF Chair- </a:t>
            </a:r>
            <a:r>
              <a:rPr lang="fr-BE" sz="2000" dirty="0">
                <a:solidFill>
                  <a:schemeClr val="accent5">
                    <a:lumMod val="75000"/>
                  </a:schemeClr>
                </a:solidFill>
                <a:ea typeface="ヒラギノ角ゴ Pro W3" pitchFamily="-101" charset="-128"/>
                <a:cs typeface="ヒラギノ角ゴ Pro W3" pitchFamily="-101" charset="-128"/>
              </a:rPr>
              <a:t>Université Libre de </a:t>
            </a:r>
            <a:r>
              <a:rPr lang="fr-BE" sz="2000" dirty="0" smtClean="0">
                <a:solidFill>
                  <a:schemeClr val="accent5">
                    <a:lumMod val="75000"/>
                  </a:schemeClr>
                </a:solidFill>
                <a:ea typeface="ヒラギノ角ゴ Pro W3" pitchFamily="-101" charset="-128"/>
                <a:cs typeface="ヒラギノ角ゴ Pro W3" pitchFamily="-101" charset="-128"/>
              </a:rPr>
              <a:t>Bruxelles</a:t>
            </a:r>
          </a:p>
          <a:p>
            <a:pPr algn="l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BE" sz="2000" dirty="0" smtClean="0">
                <a:solidFill>
                  <a:schemeClr val="accent5">
                    <a:lumMod val="75000"/>
                  </a:schemeClr>
                </a:solidFill>
                <a:ea typeface="ヒラギノ角ゴ Pro W3" pitchFamily="-101" charset="-128"/>
                <a:cs typeface="ヒラギノ角ゴ Pro W3" pitchFamily="-101" charset="-128"/>
              </a:rPr>
              <a:t>UGAF Workshop Berlin – 25-27/03/2015</a:t>
            </a:r>
            <a:endParaRPr lang="fr-BE" sz="2000" dirty="0">
              <a:solidFill>
                <a:schemeClr val="accent5">
                  <a:lumMod val="75000"/>
                </a:schemeClr>
              </a:solidFill>
              <a:ea typeface="ヒラギノ角ゴ Pro W3" pitchFamily="-101" charset="-128"/>
              <a:cs typeface="ヒラギノ角ゴ Pro W3" pitchFamily="-101" charset="-128"/>
            </a:endParaRPr>
          </a:p>
        </p:txBody>
      </p:sp>
      <p:pic>
        <p:nvPicPr>
          <p:cNvPr id="4" name="Picture 12" descr="logo-UGAF-Q-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53750" y="0"/>
            <a:ext cx="2138250" cy="1927109"/>
          </a:xfrm>
          <a:prstGeom prst="rect">
            <a:avLst/>
          </a:prstGeom>
        </p:spPr>
      </p:pic>
      <p:pic>
        <p:nvPicPr>
          <p:cNvPr id="5" name="Picture 7" descr="unicagreen_H_25Y_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01021" y="-109354"/>
            <a:ext cx="5210902" cy="166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4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8873" y="-75557"/>
            <a:ext cx="10020470" cy="1325563"/>
          </a:xfrm>
          <a:ln w="9525">
            <a:noFill/>
          </a:ln>
        </p:spPr>
        <p:txBody>
          <a:bodyPr/>
          <a:lstStyle/>
          <a:p>
            <a:r>
              <a:rPr lang="fr-BE" smtClean="0"/>
              <a:t>And concretely:</a:t>
            </a:r>
            <a:endParaRPr lang="fr-BE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idx="1"/>
          </p:nvPr>
        </p:nvSpPr>
        <p:spPr>
          <a:xfrm>
            <a:off x="779942" y="2910006"/>
            <a:ext cx="2175694" cy="823912"/>
          </a:xfrm>
        </p:spPr>
        <p:txBody>
          <a:bodyPr anchor="t">
            <a:normAutofit/>
          </a:bodyPr>
          <a:lstStyle/>
          <a:p>
            <a:r>
              <a:rPr lang="fr-BE" b="0" dirty="0" err="1" smtClean="0"/>
              <a:t>Next</a:t>
            </a:r>
            <a:r>
              <a:rPr lang="fr-BE" b="0" dirty="0" smtClean="0"/>
              <a:t> </a:t>
            </a:r>
            <a:r>
              <a:rPr lang="fr-BE" b="0" dirty="0" err="1" smtClean="0"/>
              <a:t>milestones</a:t>
            </a:r>
            <a:endParaRPr lang="fr-BE" b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779943" y="1540089"/>
            <a:ext cx="2388130" cy="6577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BE" sz="2400" dirty="0" smtClean="0"/>
              <a:t>How to </a:t>
            </a:r>
            <a:r>
              <a:rPr lang="fr-BE" sz="2400" dirty="0" err="1" smtClean="0"/>
              <a:t>become</a:t>
            </a:r>
            <a:r>
              <a:rPr lang="fr-BE" sz="2400" dirty="0" smtClean="0"/>
              <a:t> a </a:t>
            </a:r>
            <a:r>
              <a:rPr lang="fr-BE" sz="2400" dirty="0" err="1" smtClean="0"/>
              <a:t>member</a:t>
            </a:r>
            <a:r>
              <a:rPr lang="fr-BE" sz="2400" dirty="0" smtClean="0"/>
              <a:t> ?</a:t>
            </a:r>
            <a:endParaRPr lang="fr-BE" sz="2400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3"/>
          </p:nvPr>
        </p:nvSpPr>
        <p:spPr>
          <a:xfrm>
            <a:off x="3583709" y="2893109"/>
            <a:ext cx="7741788" cy="1800927"/>
          </a:xfrm>
        </p:spPr>
        <p:txBody>
          <a:bodyPr anchor="t">
            <a:no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fr-BE" b="0" dirty="0" err="1" smtClean="0"/>
              <a:t>Spring</a:t>
            </a:r>
            <a:r>
              <a:rPr lang="fr-BE" b="0" dirty="0" smtClean="0"/>
              <a:t> 2016- Rome- Tor </a:t>
            </a:r>
            <a:r>
              <a:rPr lang="fr-BE" b="0" dirty="0" err="1" smtClean="0"/>
              <a:t>Vergata</a:t>
            </a:r>
            <a:r>
              <a:rPr lang="fr-BE" b="0" dirty="0" smtClean="0"/>
              <a:t> </a:t>
            </a:r>
            <a:r>
              <a:rPr lang="fr-BE" b="0" dirty="0" err="1" smtClean="0"/>
              <a:t>University</a:t>
            </a:r>
            <a:endParaRPr lang="fr-BE" b="0" dirty="0" smtClean="0"/>
          </a:p>
          <a:p>
            <a:pPr lvl="1"/>
            <a:endParaRPr lang="fr-BE" b="0" dirty="0" smtClean="0"/>
          </a:p>
          <a:p>
            <a:pPr marL="228600" indent="-228600">
              <a:buFont typeface="Arial" panose="020B0604020202020204" pitchFamily="34" charset="0"/>
              <a:buChar char="•"/>
            </a:pPr>
            <a:endParaRPr lang="fr-BE" sz="2800" b="0" dirty="0" smtClean="0"/>
          </a:p>
          <a:p>
            <a:pPr marL="228600" indent="-228600">
              <a:buFont typeface="Arial" panose="020B0604020202020204" pitchFamily="34" charset="0"/>
              <a:buChar char="•"/>
            </a:pPr>
            <a:endParaRPr lang="fr-BE" sz="2800" b="0" dirty="0" smtClean="0"/>
          </a:p>
          <a:p>
            <a:pPr marL="228600" indent="-228600">
              <a:buFont typeface="Arial" panose="020B0604020202020204" pitchFamily="34" charset="0"/>
              <a:buChar char="•"/>
            </a:pPr>
            <a:endParaRPr lang="fr-BE" sz="2800" b="0" dirty="0" smtClean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4"/>
          </p:nvPr>
        </p:nvSpPr>
        <p:spPr>
          <a:xfrm>
            <a:off x="3583709" y="1496831"/>
            <a:ext cx="7741789" cy="1137627"/>
          </a:xfrm>
        </p:spPr>
        <p:txBody>
          <a:bodyPr>
            <a:normAutofit/>
          </a:bodyPr>
          <a:lstStyle/>
          <a:p>
            <a:r>
              <a:rPr lang="fr-BE" sz="2400" dirty="0" err="1" smtClean="0"/>
              <a:t>Send</a:t>
            </a:r>
            <a:r>
              <a:rPr lang="fr-BE" sz="2400" dirty="0" smtClean="0"/>
              <a:t> a </a:t>
            </a:r>
            <a:r>
              <a:rPr lang="fr-BE" sz="2400" dirty="0" err="1" smtClean="0"/>
              <a:t>letter</a:t>
            </a:r>
            <a:r>
              <a:rPr lang="fr-BE" sz="2400" dirty="0" smtClean="0"/>
              <a:t> of intention to UNICA Office</a:t>
            </a:r>
          </a:p>
          <a:p>
            <a:pPr marL="0" indent="0">
              <a:buNone/>
            </a:pPr>
            <a:endParaRPr lang="fr-BE" sz="2400" dirty="0" smtClean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UGAF Workshop Berlin- 23-25/03/2015</a:t>
            </a:r>
            <a:endParaRPr lang="fr-BE"/>
          </a:p>
        </p:txBody>
      </p:sp>
      <p:pic>
        <p:nvPicPr>
          <p:cNvPr id="4" name="Picture 12" descr="logo-UGAF-Q-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5861" y="-168952"/>
            <a:ext cx="1791606" cy="1614694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V="1">
            <a:off x="2087418" y="1061138"/>
            <a:ext cx="9314280" cy="1028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3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UGAF Workshop Berlin- 23-25/03/2015</a:t>
            </a:r>
            <a:endParaRPr lang="fr-BE"/>
          </a:p>
        </p:txBody>
      </p:sp>
      <p:pic>
        <p:nvPicPr>
          <p:cNvPr id="13" name="Picture 7" descr="unicagreen_H_25Y_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17319"/>
            <a:ext cx="7616805" cy="2436006"/>
          </a:xfrm>
          <a:prstGeom prst="rect">
            <a:avLst/>
          </a:prstGeom>
        </p:spPr>
      </p:pic>
      <p:sp>
        <p:nvSpPr>
          <p:cNvPr id="14" name="Espace réservé du texte 13"/>
          <p:cNvSpPr>
            <a:spLocks noGrp="1"/>
          </p:cNvSpPr>
          <p:nvPr>
            <p:ph type="body" idx="1"/>
          </p:nvPr>
        </p:nvSpPr>
        <p:spPr>
          <a:xfrm>
            <a:off x="938213" y="2244210"/>
            <a:ext cx="5900469" cy="4206317"/>
          </a:xfrm>
        </p:spPr>
        <p:txBody>
          <a:bodyPr>
            <a:normAutofit fontScale="85000" lnSpcReduction="10000"/>
          </a:bodyPr>
          <a:lstStyle/>
          <a:p>
            <a:pPr marL="2286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3000" dirty="0"/>
              <a:t>Founded in 1990</a:t>
            </a:r>
          </a:p>
          <a:p>
            <a:pPr marL="2286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3000" dirty="0"/>
              <a:t>46 universities from 35 European capitals</a:t>
            </a:r>
          </a:p>
          <a:p>
            <a:pPr marL="2286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3000" dirty="0"/>
              <a:t>1.800,000 students</a:t>
            </a:r>
          </a:p>
          <a:p>
            <a:pPr marL="2286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3000" dirty="0"/>
              <a:t>150,000 staff</a:t>
            </a:r>
          </a:p>
          <a:p>
            <a:pPr marL="2286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3000" dirty="0"/>
              <a:t>Motto: Sharing, learning, adding value</a:t>
            </a:r>
          </a:p>
          <a:p>
            <a:pPr marL="2286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3000" dirty="0"/>
              <a:t>10 working groups </a:t>
            </a:r>
          </a:p>
          <a:p>
            <a:pPr marL="2286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3000" dirty="0"/>
          </a:p>
          <a:p>
            <a:pPr marL="2286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3000" dirty="0"/>
              <a:t>www.unica-network.eu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1836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8873" y="-75557"/>
            <a:ext cx="10020470" cy="1325563"/>
          </a:xfrm>
          <a:ln w="9525">
            <a:noFill/>
          </a:ln>
        </p:spPr>
        <p:txBody>
          <a:bodyPr/>
          <a:lstStyle/>
          <a:p>
            <a:r>
              <a:rPr lang="fr-BE" dirty="0" smtClean="0"/>
              <a:t>The  UGAF Network</a:t>
            </a:r>
            <a:endParaRPr lang="fr-BE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idx="1"/>
          </p:nvPr>
        </p:nvSpPr>
        <p:spPr>
          <a:xfrm>
            <a:off x="779942" y="2798350"/>
            <a:ext cx="1858755" cy="823912"/>
          </a:xfrm>
        </p:spPr>
        <p:txBody>
          <a:bodyPr anchor="t">
            <a:normAutofit/>
          </a:bodyPr>
          <a:lstStyle/>
          <a:p>
            <a:r>
              <a:rPr lang="fr-BE" sz="2800" b="0" dirty="0"/>
              <a:t>Mission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779942" y="1540089"/>
            <a:ext cx="5157787" cy="657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 err="1" smtClean="0"/>
              <a:t>History</a:t>
            </a:r>
            <a:endParaRPr lang="fr-BE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3"/>
          </p:nvPr>
        </p:nvSpPr>
        <p:spPr>
          <a:xfrm>
            <a:off x="2736668" y="2823324"/>
            <a:ext cx="8588829" cy="1800927"/>
          </a:xfrm>
        </p:spPr>
        <p:txBody>
          <a:bodyPr anchor="t">
            <a:no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2800" b="0" i="1" dirty="0" smtClean="0"/>
              <a:t>We pledge to become greener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2800" b="0" i="1" dirty="0" smtClean="0"/>
              <a:t>To promote, implement and enhance the capabilities of universities with regard to environmental sustainability in every aspect of work at universities</a:t>
            </a:r>
            <a:endParaRPr lang="en-GB" sz="2800" b="0" i="1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4"/>
          </p:nvPr>
        </p:nvSpPr>
        <p:spPr>
          <a:xfrm>
            <a:off x="2638697" y="1496831"/>
            <a:ext cx="8686801" cy="1137627"/>
          </a:xfrm>
        </p:spPr>
        <p:txBody>
          <a:bodyPr>
            <a:normAutofit/>
          </a:bodyPr>
          <a:lstStyle/>
          <a:p>
            <a:r>
              <a:rPr lang="en-GB" dirty="0" smtClean="0"/>
              <a:t>UNICA student conference in Rome 2010</a:t>
            </a:r>
          </a:p>
          <a:p>
            <a:r>
              <a:rPr lang="en-GB" dirty="0" smtClean="0"/>
              <a:t>Set in motion by the University of Oslo in 2011</a:t>
            </a:r>
            <a:endParaRPr lang="en-GB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UGAF Workshop Berlin- 23-25/03/2015</a:t>
            </a:r>
            <a:endParaRPr lang="fr-BE"/>
          </a:p>
        </p:txBody>
      </p:sp>
      <p:pic>
        <p:nvPicPr>
          <p:cNvPr id="4" name="Picture 12" descr="logo-UGAF-Q-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5861" y="-168952"/>
            <a:ext cx="1791606" cy="1614694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V="1">
            <a:off x="2087418" y="1061138"/>
            <a:ext cx="9314280" cy="1028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50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7273" y="-75557"/>
            <a:ext cx="10122070" cy="1325563"/>
          </a:xfrm>
          <a:ln w="9525">
            <a:noFill/>
          </a:ln>
        </p:spPr>
        <p:txBody>
          <a:bodyPr/>
          <a:lstStyle/>
          <a:p>
            <a:r>
              <a:rPr lang="fr-BE" dirty="0" smtClean="0"/>
              <a:t>The Network</a:t>
            </a:r>
            <a:endParaRPr lang="fr-BE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UGAF Workshop Berlin- 23-25/03/2015</a:t>
            </a:r>
            <a:endParaRPr lang="fr-BE"/>
          </a:p>
        </p:txBody>
      </p:sp>
      <p:pic>
        <p:nvPicPr>
          <p:cNvPr id="4" name="Picture 12" descr="logo-UGAF-Q-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5861" y="-168952"/>
            <a:ext cx="1791606" cy="1614694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V="1">
            <a:off x="2013527" y="1061138"/>
            <a:ext cx="9388171" cy="1028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10"/>
          <p:cNvSpPr txBox="1">
            <a:spLocks/>
          </p:cNvSpPr>
          <p:nvPr/>
        </p:nvSpPr>
        <p:spPr>
          <a:xfrm>
            <a:off x="524365" y="1795693"/>
            <a:ext cx="1858755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800" b="0" dirty="0" err="1" smtClean="0"/>
              <a:t>Members</a:t>
            </a:r>
            <a:endParaRPr lang="fr-BE" sz="2800" b="0" dirty="0"/>
          </a:p>
        </p:txBody>
      </p:sp>
      <p:sp>
        <p:nvSpPr>
          <p:cNvPr id="14" name="Espace réservé du texte 11"/>
          <p:cNvSpPr txBox="1">
            <a:spLocks/>
          </p:cNvSpPr>
          <p:nvPr/>
        </p:nvSpPr>
        <p:spPr>
          <a:xfrm>
            <a:off x="4868462" y="2582437"/>
            <a:ext cx="6207370" cy="2222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anose="020B0604020202020204" pitchFamily="34" charset="0"/>
              <a:buChar char="•"/>
            </a:pPr>
            <a:r>
              <a:rPr lang="fr-BE" sz="2800" b="0" i="1" dirty="0" smtClean="0"/>
              <a:t>8 UNICA universities: Berlin – Brussels (2</a:t>
            </a:r>
            <a:r>
              <a:rPr lang="fr-BE" sz="2800" b="0" i="1" dirty="0"/>
              <a:t>) – </a:t>
            </a:r>
            <a:r>
              <a:rPr lang="fr-BE" sz="2800" b="0" i="1" dirty="0" smtClean="0"/>
              <a:t>Lausanne- </a:t>
            </a:r>
            <a:r>
              <a:rPr lang="fr-BE" sz="2800" b="0" i="1" dirty="0" err="1" smtClean="0"/>
              <a:t>Lisbon</a:t>
            </a:r>
            <a:r>
              <a:rPr lang="fr-BE" sz="2800" b="0" i="1" dirty="0" smtClean="0"/>
              <a:t>- Oslo – Rome – Tallinn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BE" sz="2800" b="0" i="1" dirty="0" smtClean="0"/>
              <a:t>Open </a:t>
            </a:r>
            <a:r>
              <a:rPr lang="fr-BE" sz="2800" b="0" i="1" dirty="0"/>
              <a:t>network –  </a:t>
            </a:r>
            <a:r>
              <a:rPr lang="fr-BE" sz="2800" b="0" i="1" dirty="0" smtClean="0"/>
              <a:t>Unica members and beyond!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fr-BE" sz="2800" b="0" i="1" dirty="0"/>
          </a:p>
        </p:txBody>
      </p:sp>
      <p:sp>
        <p:nvSpPr>
          <p:cNvPr id="8" name="TextBox 13"/>
          <p:cNvSpPr txBox="1"/>
          <p:nvPr/>
        </p:nvSpPr>
        <p:spPr>
          <a:xfrm>
            <a:off x="618728" y="2582437"/>
            <a:ext cx="3419872" cy="3452227"/>
          </a:xfrm>
          <a:prstGeom prst="rect">
            <a:avLst/>
          </a:prstGeom>
          <a:solidFill>
            <a:srgbClr val="8AB206"/>
          </a:solidFill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sz="2000" dirty="0" err="1" smtClean="0">
                <a:solidFill>
                  <a:srgbClr val="003284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Freie</a:t>
            </a:r>
            <a:r>
              <a:rPr lang="en-US" sz="2000" dirty="0" smtClean="0">
                <a:solidFill>
                  <a:srgbClr val="003284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 smtClean="0">
                <a:solidFill>
                  <a:srgbClr val="003284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Universität</a:t>
            </a:r>
            <a:r>
              <a:rPr lang="en-US" sz="2000" dirty="0" smtClean="0">
                <a:solidFill>
                  <a:srgbClr val="003284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Berlin	</a:t>
            </a:r>
          </a:p>
          <a:p>
            <a:pPr>
              <a:spcBef>
                <a:spcPts val="1000"/>
              </a:spcBef>
            </a:pPr>
            <a:r>
              <a:rPr lang="en-US" sz="2000" dirty="0" err="1" smtClean="0">
                <a:solidFill>
                  <a:srgbClr val="003284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Vrije</a:t>
            </a:r>
            <a:r>
              <a:rPr lang="en-US" sz="2000" dirty="0" smtClean="0">
                <a:solidFill>
                  <a:srgbClr val="003284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 smtClean="0">
                <a:solidFill>
                  <a:srgbClr val="003284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Universiteit</a:t>
            </a:r>
            <a:r>
              <a:rPr lang="en-US" sz="2000" dirty="0" smtClean="0">
                <a:solidFill>
                  <a:srgbClr val="003284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 smtClean="0">
                <a:solidFill>
                  <a:srgbClr val="003284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Brussel</a:t>
            </a:r>
            <a:r>
              <a:rPr lang="en-US" sz="2000" dirty="0" smtClean="0">
                <a:solidFill>
                  <a:srgbClr val="003284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</a:p>
          <a:p>
            <a:pPr>
              <a:spcBef>
                <a:spcPts val="1000"/>
              </a:spcBef>
            </a:pPr>
            <a:r>
              <a:rPr lang="en-US" sz="2000" dirty="0" err="1" smtClean="0">
                <a:solidFill>
                  <a:srgbClr val="003284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Université</a:t>
            </a:r>
            <a:r>
              <a:rPr lang="en-US" sz="2000" dirty="0" smtClean="0">
                <a:solidFill>
                  <a:srgbClr val="003284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 smtClean="0">
                <a:solidFill>
                  <a:srgbClr val="003284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libre</a:t>
            </a:r>
            <a:r>
              <a:rPr lang="en-US" sz="2000" dirty="0" smtClean="0">
                <a:solidFill>
                  <a:srgbClr val="003284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de </a:t>
            </a:r>
            <a:r>
              <a:rPr lang="en-US" sz="2000" dirty="0" err="1" smtClean="0">
                <a:solidFill>
                  <a:srgbClr val="003284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Bruxelles</a:t>
            </a:r>
            <a:endParaRPr lang="en-US" sz="2000" dirty="0" smtClean="0">
              <a:solidFill>
                <a:srgbClr val="003284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ts val="1000"/>
              </a:spcBef>
            </a:pPr>
            <a:r>
              <a:rPr lang="en-US" sz="2000" dirty="0" err="1" smtClean="0">
                <a:solidFill>
                  <a:srgbClr val="003284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Université</a:t>
            </a:r>
            <a:r>
              <a:rPr lang="en-US" sz="2000" dirty="0" smtClean="0">
                <a:solidFill>
                  <a:srgbClr val="003284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de Lausanne	</a:t>
            </a:r>
          </a:p>
          <a:p>
            <a:pPr>
              <a:spcBef>
                <a:spcPts val="1000"/>
              </a:spcBef>
            </a:pPr>
            <a:r>
              <a:rPr lang="en-US" sz="2000" dirty="0" err="1" smtClean="0">
                <a:solidFill>
                  <a:srgbClr val="003284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Universidade</a:t>
            </a:r>
            <a:r>
              <a:rPr lang="en-US" sz="2000" dirty="0" smtClean="0">
                <a:solidFill>
                  <a:srgbClr val="003284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de </a:t>
            </a:r>
            <a:r>
              <a:rPr lang="en-US" sz="2000" dirty="0" err="1" smtClean="0">
                <a:solidFill>
                  <a:srgbClr val="003284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Lisboa</a:t>
            </a:r>
            <a:endParaRPr lang="en-US" sz="2000" dirty="0" smtClean="0">
              <a:solidFill>
                <a:srgbClr val="003284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ts val="1000"/>
              </a:spcBef>
            </a:pPr>
            <a:r>
              <a:rPr lang="en-US" sz="2000" dirty="0" smtClean="0">
                <a:solidFill>
                  <a:srgbClr val="003284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University of Oslo	</a:t>
            </a:r>
          </a:p>
          <a:p>
            <a:pPr>
              <a:spcBef>
                <a:spcPts val="1000"/>
              </a:spcBef>
            </a:pPr>
            <a:r>
              <a:rPr lang="en-US" sz="2000" dirty="0" smtClean="0">
                <a:solidFill>
                  <a:srgbClr val="003284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Tor </a:t>
            </a:r>
            <a:r>
              <a:rPr lang="en-US" sz="2000" dirty="0" err="1" smtClean="0">
                <a:solidFill>
                  <a:srgbClr val="003284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Vergata</a:t>
            </a:r>
            <a:r>
              <a:rPr lang="en-US" sz="2000" dirty="0" smtClean="0">
                <a:solidFill>
                  <a:srgbClr val="003284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University	</a:t>
            </a:r>
          </a:p>
          <a:p>
            <a:pPr>
              <a:spcBef>
                <a:spcPts val="1000"/>
              </a:spcBef>
            </a:pPr>
            <a:r>
              <a:rPr lang="en-US" sz="2000" dirty="0" smtClean="0">
                <a:solidFill>
                  <a:srgbClr val="003284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Tallinn University</a:t>
            </a:r>
            <a:endParaRPr lang="en-GB" sz="2000" i="1" dirty="0" smtClean="0">
              <a:solidFill>
                <a:srgbClr val="003284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3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5745" y="-75557"/>
            <a:ext cx="10293598" cy="1325563"/>
          </a:xfrm>
          <a:ln w="9525">
            <a:noFill/>
          </a:ln>
        </p:spPr>
        <p:txBody>
          <a:bodyPr/>
          <a:lstStyle/>
          <a:p>
            <a:r>
              <a:rPr lang="fr-BE" dirty="0" smtClean="0"/>
              <a:t>The Network</a:t>
            </a:r>
            <a:endParaRPr lang="fr-BE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UGAF Workshop Berlin- 23-25/03/2015</a:t>
            </a:r>
            <a:endParaRPr lang="fr-BE"/>
          </a:p>
        </p:txBody>
      </p:sp>
      <p:pic>
        <p:nvPicPr>
          <p:cNvPr id="4" name="Picture 12" descr="logo-UGAF-Q-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5861" y="-168952"/>
            <a:ext cx="1791606" cy="1614694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V="1">
            <a:off x="1810327" y="1061138"/>
            <a:ext cx="9591371" cy="19517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10"/>
          <p:cNvSpPr txBox="1">
            <a:spLocks/>
          </p:cNvSpPr>
          <p:nvPr/>
        </p:nvSpPr>
        <p:spPr>
          <a:xfrm>
            <a:off x="524365" y="1335112"/>
            <a:ext cx="1858755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800" b="0" dirty="0" smtClean="0"/>
              <a:t>Goals</a:t>
            </a:r>
            <a:endParaRPr lang="fr-BE" sz="2800" b="0" dirty="0"/>
          </a:p>
        </p:txBody>
      </p:sp>
      <p:sp>
        <p:nvSpPr>
          <p:cNvPr id="14" name="Espace réservé du texte 11"/>
          <p:cNvSpPr txBox="1">
            <a:spLocks/>
          </p:cNvSpPr>
          <p:nvPr/>
        </p:nvSpPr>
        <p:spPr>
          <a:xfrm>
            <a:off x="2576021" y="1795693"/>
            <a:ext cx="8588829" cy="2222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2800" b="0" i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745" y="1250006"/>
            <a:ext cx="9860803" cy="519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1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87417" y="-75557"/>
            <a:ext cx="9881925" cy="1325563"/>
          </a:xfrm>
          <a:ln w="9525">
            <a:noFill/>
          </a:ln>
        </p:spPr>
        <p:txBody>
          <a:bodyPr/>
          <a:lstStyle/>
          <a:p>
            <a:r>
              <a:rPr lang="fr-BE" dirty="0" smtClean="0"/>
              <a:t>A Network in Action!</a:t>
            </a:r>
            <a:endParaRPr lang="fr-BE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UGAF Workshop Berlin- 23-25/03/2015</a:t>
            </a:r>
            <a:endParaRPr lang="fr-BE"/>
          </a:p>
        </p:txBody>
      </p:sp>
      <p:pic>
        <p:nvPicPr>
          <p:cNvPr id="4" name="Picture 12" descr="logo-UGAF-Q-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5861" y="-168952"/>
            <a:ext cx="1791606" cy="1614694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152073" y="1043709"/>
            <a:ext cx="9249625" cy="17429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10"/>
          <p:cNvSpPr txBox="1">
            <a:spLocks/>
          </p:cNvSpPr>
          <p:nvPr/>
        </p:nvSpPr>
        <p:spPr>
          <a:xfrm>
            <a:off x="247276" y="1776133"/>
            <a:ext cx="2051656" cy="4429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b="0" dirty="0" smtClean="0">
                <a:solidFill>
                  <a:srgbClr val="008000"/>
                </a:solidFill>
              </a:rPr>
              <a:t>Achievements</a:t>
            </a:r>
            <a:endParaRPr lang="fr-BE" b="0" dirty="0">
              <a:solidFill>
                <a:srgbClr val="008000"/>
              </a:solidFill>
            </a:endParaRPr>
          </a:p>
        </p:txBody>
      </p:sp>
      <p:sp>
        <p:nvSpPr>
          <p:cNvPr id="14" name="Espace réservé du texte 11"/>
          <p:cNvSpPr txBox="1">
            <a:spLocks/>
          </p:cNvSpPr>
          <p:nvPr/>
        </p:nvSpPr>
        <p:spPr>
          <a:xfrm>
            <a:off x="2576021" y="1795693"/>
            <a:ext cx="8588829" cy="2222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2800" b="0" i="1" dirty="0"/>
          </a:p>
        </p:txBody>
      </p:sp>
      <p:sp>
        <p:nvSpPr>
          <p:cNvPr id="10" name="Espace réservé du texte 11"/>
          <p:cNvSpPr txBox="1">
            <a:spLocks/>
          </p:cNvSpPr>
          <p:nvPr/>
        </p:nvSpPr>
        <p:spPr>
          <a:xfrm>
            <a:off x="2737657" y="1795692"/>
            <a:ext cx="8588829" cy="2222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fr-BE" sz="2800" b="0" i="1" dirty="0" smtClean="0"/>
          </a:p>
          <a:p>
            <a:endParaRPr lang="fr-BE" sz="2800" b="0" i="1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822652"/>
              </p:ext>
            </p:extLst>
          </p:nvPr>
        </p:nvGraphicFramePr>
        <p:xfrm>
          <a:off x="2298932" y="1795692"/>
          <a:ext cx="8128000" cy="4485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Goals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smtClean="0"/>
                        <a:t>Acts</a:t>
                      </a:r>
                      <a:endParaRPr lang="en-GB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1.</a:t>
                      </a:r>
                      <a:r>
                        <a:rPr lang="en-GB" baseline="0" noProof="0" dirty="0" smtClean="0"/>
                        <a:t> Involve students</a:t>
                      </a:r>
                      <a:endParaRPr lang="en-GB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r>
                        <a:rPr lang="en-GB" noProof="0" dirty="0" smtClean="0"/>
                        <a:t>Under construction:</a:t>
                      </a:r>
                      <a:r>
                        <a:rPr lang="en-GB" baseline="0" noProof="0" dirty="0" smtClean="0"/>
                        <a:t> student associations invited to workshops (Green school)</a:t>
                      </a:r>
                      <a:endParaRPr lang="en-GB" noProof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2. Develop</a:t>
                      </a:r>
                      <a:r>
                        <a:rPr lang="en-GB" baseline="0" noProof="0" dirty="0" smtClean="0"/>
                        <a:t> and facilitate training programs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noProof="0" dirty="0" smtClean="0"/>
                        <a:t>UGAF Green</a:t>
                      </a:r>
                      <a:r>
                        <a:rPr lang="en-GB" baseline="0" noProof="0" dirty="0" smtClean="0"/>
                        <a:t> schools (IT Green School)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smtClean="0"/>
                        <a:t>3. Set up a collaborative platform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noProof="0" dirty="0" smtClean="0"/>
                        <a:t>Under construction and facilitated</a:t>
                      </a:r>
                      <a:r>
                        <a:rPr lang="en-GB" baseline="0" noProof="0" dirty="0" smtClean="0"/>
                        <a:t> by the network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4. Support universities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noProof="0" dirty="0" smtClean="0"/>
                        <a:t> Exchange of good practices: workshops!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5. Build</a:t>
                      </a:r>
                      <a:r>
                        <a:rPr lang="en-GB" baseline="0" noProof="0" dirty="0" smtClean="0"/>
                        <a:t> links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noProof="0" dirty="0" smtClean="0"/>
                        <a:t> Between member</a:t>
                      </a:r>
                      <a:r>
                        <a:rPr lang="en-GB" baseline="0" noProof="0" dirty="0" smtClean="0"/>
                        <a:t> </a:t>
                      </a:r>
                      <a:r>
                        <a:rPr lang="en-GB" noProof="0" dirty="0" smtClean="0"/>
                        <a:t>universities and in some cases municipalities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smtClean="0"/>
                        <a:t>6. Foster collaboration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noProof="0" dirty="0" smtClean="0"/>
                        <a:t>With others networks: ISCN, EAUC-Leeds</a:t>
                      </a:r>
                      <a:endParaRPr lang="en-GB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31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87417" y="-75557"/>
            <a:ext cx="9881925" cy="1325563"/>
          </a:xfrm>
          <a:ln w="9525">
            <a:noFill/>
          </a:ln>
        </p:spPr>
        <p:txBody>
          <a:bodyPr/>
          <a:lstStyle/>
          <a:p>
            <a:r>
              <a:rPr lang="fr-BE" dirty="0" smtClean="0"/>
              <a:t>Workshops topics</a:t>
            </a:r>
            <a:endParaRPr lang="fr-BE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UGAF Workshop Berlin- 23-25/03/2015</a:t>
            </a:r>
            <a:endParaRPr lang="fr-BE"/>
          </a:p>
        </p:txBody>
      </p:sp>
      <p:pic>
        <p:nvPicPr>
          <p:cNvPr id="4" name="Picture 12" descr="logo-UGAF-Q-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5861" y="-168952"/>
            <a:ext cx="1791606" cy="1614694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152073" y="1043709"/>
            <a:ext cx="9249625" cy="17429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11"/>
          <p:cNvSpPr txBox="1">
            <a:spLocks/>
          </p:cNvSpPr>
          <p:nvPr/>
        </p:nvSpPr>
        <p:spPr>
          <a:xfrm>
            <a:off x="1801585" y="1445742"/>
            <a:ext cx="9600113" cy="2222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b="0" dirty="0"/>
              <a:t>U. of Oslo 2011: </a:t>
            </a:r>
            <a:r>
              <a:rPr lang="en-US" sz="2800" b="0" i="1" dirty="0"/>
              <a:t>Universities Committed </a:t>
            </a:r>
            <a:r>
              <a:rPr lang="en-US" sz="2800" b="0" i="1" dirty="0" smtClean="0"/>
              <a:t>and </a:t>
            </a:r>
            <a:r>
              <a:rPr lang="en-US" sz="2800" b="0" i="1" dirty="0"/>
              <a:t>Connected Towards Environmental Sustainability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b="0" dirty="0"/>
              <a:t>U. de Lausanne 2012: </a:t>
            </a:r>
            <a:r>
              <a:rPr lang="en-US" sz="2800" b="0" i="1" dirty="0"/>
              <a:t>Campus as Living Laboratory for Environmental Sustainability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b="0" dirty="0"/>
              <a:t>U. de </a:t>
            </a:r>
            <a:r>
              <a:rPr lang="en-US" sz="2800" b="0" dirty="0" err="1"/>
              <a:t>Lisboa</a:t>
            </a:r>
            <a:r>
              <a:rPr lang="en-US" sz="2800" b="0" dirty="0"/>
              <a:t> 2013: </a:t>
            </a:r>
            <a:r>
              <a:rPr lang="en-US" sz="2800" b="0" i="1" dirty="0"/>
              <a:t>University-City Cooperation for Environmental Sustainability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b="0" dirty="0"/>
              <a:t>U. </a:t>
            </a:r>
            <a:r>
              <a:rPr lang="en-US" sz="2800" b="0" dirty="0" err="1"/>
              <a:t>Libre</a:t>
            </a:r>
            <a:r>
              <a:rPr lang="en-US" sz="2800" b="0" dirty="0"/>
              <a:t> de Bruxelles 2014: </a:t>
            </a:r>
            <a:r>
              <a:rPr lang="en-US" sz="2800" b="0" i="1" dirty="0"/>
              <a:t>From strategic tools to Environmental Management Systems: How to strengthen the sustainability policy of your University?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b="0" dirty="0" err="1"/>
              <a:t>Freie</a:t>
            </a:r>
            <a:r>
              <a:rPr lang="en-US" sz="2800" b="0" dirty="0"/>
              <a:t> U. Berlin 2015: </a:t>
            </a:r>
            <a:r>
              <a:rPr lang="en-US" sz="2800" b="0" i="1" dirty="0"/>
              <a:t>Sustainability at Universities: How to combine management and participation?</a:t>
            </a:r>
            <a:endParaRPr lang="en-GB" sz="2800" b="0" i="1" dirty="0"/>
          </a:p>
        </p:txBody>
      </p:sp>
      <p:sp>
        <p:nvSpPr>
          <p:cNvPr id="10" name="Espace réservé du texte 11"/>
          <p:cNvSpPr txBox="1">
            <a:spLocks/>
          </p:cNvSpPr>
          <p:nvPr/>
        </p:nvSpPr>
        <p:spPr>
          <a:xfrm>
            <a:off x="2737657" y="1795692"/>
            <a:ext cx="8588829" cy="2222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fr-BE" sz="2800" b="0" i="1" dirty="0" smtClean="0"/>
          </a:p>
          <a:p>
            <a:endParaRPr lang="fr-BE" sz="2800" b="0" i="1" dirty="0"/>
          </a:p>
        </p:txBody>
      </p:sp>
    </p:spTree>
    <p:extLst>
      <p:ext uri="{BB962C8B-B14F-4D97-AF65-F5344CB8AC3E}">
        <p14:creationId xmlns:p14="http://schemas.microsoft.com/office/powerpoint/2010/main" val="54237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87417" y="-75557"/>
            <a:ext cx="9881925" cy="1325563"/>
          </a:xfrm>
          <a:ln w="9525">
            <a:noFill/>
          </a:ln>
        </p:spPr>
        <p:txBody>
          <a:bodyPr/>
          <a:lstStyle/>
          <a:p>
            <a:r>
              <a:rPr lang="fr-BE" dirty="0" smtClean="0"/>
              <a:t>Workshops topics</a:t>
            </a:r>
            <a:endParaRPr lang="fr-BE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UGAF Workshop Berlin- 23-25/03/2015</a:t>
            </a:r>
            <a:endParaRPr lang="fr-BE"/>
          </a:p>
        </p:txBody>
      </p:sp>
      <p:pic>
        <p:nvPicPr>
          <p:cNvPr id="4" name="Picture 12" descr="logo-UGAF-Q-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5861" y="-168952"/>
            <a:ext cx="1791606" cy="1614694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152073" y="1043709"/>
            <a:ext cx="9249625" cy="17429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11"/>
          <p:cNvSpPr txBox="1">
            <a:spLocks/>
          </p:cNvSpPr>
          <p:nvPr/>
        </p:nvSpPr>
        <p:spPr>
          <a:xfrm>
            <a:off x="1801585" y="1445742"/>
            <a:ext cx="9600113" cy="2222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anose="020B0604020202020204" pitchFamily="34" charset="0"/>
              <a:buChar char="•"/>
            </a:pPr>
            <a:endParaRPr lang="en-GB" sz="2800" b="0" i="1" dirty="0"/>
          </a:p>
        </p:txBody>
      </p:sp>
      <p:sp>
        <p:nvSpPr>
          <p:cNvPr id="10" name="Espace réservé du texte 11"/>
          <p:cNvSpPr txBox="1">
            <a:spLocks/>
          </p:cNvSpPr>
          <p:nvPr/>
        </p:nvSpPr>
        <p:spPr>
          <a:xfrm>
            <a:off x="2737657" y="1795692"/>
            <a:ext cx="8588829" cy="2222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fr-BE" sz="2800" b="0" i="1" dirty="0" smtClean="0"/>
          </a:p>
          <a:p>
            <a:endParaRPr lang="fr-BE" sz="2800" b="0" i="1" dirty="0"/>
          </a:p>
        </p:txBody>
      </p:sp>
      <p:pic>
        <p:nvPicPr>
          <p:cNvPr id="8" name="Picture 14" descr="panoram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6574" y="5360083"/>
            <a:ext cx="9144000" cy="149791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087417" y="1506370"/>
            <a:ext cx="46805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Workshops evaluations show that the participants benefit the most from:</a:t>
            </a:r>
          </a:p>
          <a:p>
            <a:endParaRPr lang="en-US" sz="22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Sharing good and bad practices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Learning from others’ experiences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Discussing common issues and possible (joint) solutions</a:t>
            </a:r>
          </a:p>
        </p:txBody>
      </p:sp>
      <p:graphicFrame>
        <p:nvGraphicFramePr>
          <p:cNvPr id="12" name="Chart 16"/>
          <p:cNvGraphicFramePr/>
          <p:nvPr>
            <p:extLst>
              <p:ext uri="{D42A27DB-BD31-4B8C-83A1-F6EECF244321}">
                <p14:modId xmlns:p14="http://schemas.microsoft.com/office/powerpoint/2010/main" val="2874712447"/>
              </p:ext>
            </p:extLst>
          </p:nvPr>
        </p:nvGraphicFramePr>
        <p:xfrm>
          <a:off x="7236146" y="1445742"/>
          <a:ext cx="4416152" cy="3256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3099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5745" y="-75557"/>
            <a:ext cx="10293598" cy="1325563"/>
          </a:xfrm>
          <a:ln w="9525">
            <a:noFill/>
          </a:ln>
        </p:spPr>
        <p:txBody>
          <a:bodyPr/>
          <a:lstStyle/>
          <a:p>
            <a:r>
              <a:rPr lang="fr-BE" dirty="0" smtClean="0"/>
              <a:t>For the future ?</a:t>
            </a:r>
            <a:endParaRPr lang="fr-BE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UGAF Workshop Berlin- 23-25/03/2015</a:t>
            </a:r>
            <a:endParaRPr lang="fr-BE"/>
          </a:p>
        </p:txBody>
      </p:sp>
      <p:pic>
        <p:nvPicPr>
          <p:cNvPr id="4" name="Picture 12" descr="logo-UGAF-Q-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5861" y="-168952"/>
            <a:ext cx="1791606" cy="1614694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V="1">
            <a:off x="1819564" y="1061138"/>
            <a:ext cx="9582134" cy="1044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10"/>
          <p:cNvSpPr txBox="1">
            <a:spLocks/>
          </p:cNvSpPr>
          <p:nvPr/>
        </p:nvSpPr>
        <p:spPr>
          <a:xfrm>
            <a:off x="247276" y="1818004"/>
            <a:ext cx="2051656" cy="823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2800" b="0" dirty="0"/>
          </a:p>
        </p:txBody>
      </p:sp>
      <p:sp>
        <p:nvSpPr>
          <p:cNvPr id="14" name="Espace réservé du texte 11"/>
          <p:cNvSpPr txBox="1">
            <a:spLocks/>
          </p:cNvSpPr>
          <p:nvPr/>
        </p:nvSpPr>
        <p:spPr>
          <a:xfrm>
            <a:off x="2576021" y="1795693"/>
            <a:ext cx="8588829" cy="2222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2800" b="0" i="1" dirty="0"/>
          </a:p>
        </p:txBody>
      </p:sp>
      <p:sp>
        <p:nvSpPr>
          <p:cNvPr id="10" name="Espace réservé du texte 11"/>
          <p:cNvSpPr txBox="1">
            <a:spLocks/>
          </p:cNvSpPr>
          <p:nvPr/>
        </p:nvSpPr>
        <p:spPr>
          <a:xfrm>
            <a:off x="2737657" y="1795692"/>
            <a:ext cx="8588829" cy="2222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fr-BE" sz="2800" b="0" i="1" dirty="0" smtClean="0"/>
          </a:p>
          <a:p>
            <a:endParaRPr lang="fr-BE" sz="2800" b="0" i="1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001810"/>
              </p:ext>
            </p:extLst>
          </p:nvPr>
        </p:nvGraphicFramePr>
        <p:xfrm>
          <a:off x="1675745" y="1531674"/>
          <a:ext cx="9825307" cy="4206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83298"/>
                <a:gridCol w="7342009"/>
              </a:tblGrid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Goal</a:t>
                      </a:r>
                      <a:endParaRPr lang="en-GB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Sharing/learning / added value to support each other 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GB" sz="18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8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Keep developing our </a:t>
                      </a:r>
                      <a:r>
                        <a:rPr lang="en-GB" sz="1800" b="1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strenghts</a:t>
                      </a:r>
                      <a:endParaRPr lang="en-GB" sz="1800" b="1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Choose</a:t>
                      </a:r>
                      <a:r>
                        <a:rPr lang="en-GB" sz="18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topics related to the needs of network members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Participative approach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European approach &amp; context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Complementary position with other networks (not in competition)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Informal network:  members are « accessible »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Useful network</a:t>
                      </a:r>
                      <a:r>
                        <a:rPr lang="en-GB" sz="18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: providing useful source of sharing information</a:t>
                      </a:r>
                      <a:endParaRPr lang="en-GB" sz="1800" b="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GB" sz="18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smtClean="0"/>
                        <a:t>Assure our assets</a:t>
                      </a:r>
                      <a:endParaRPr lang="en-GB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 smtClean="0"/>
                        <a:t>One</a:t>
                      </a:r>
                      <a:r>
                        <a:rPr lang="en-GB" baseline="0" noProof="0" dirty="0" smtClean="0"/>
                        <a:t> workshop per year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noProof="0" smtClean="0"/>
                        <a:t>Reinforce</a:t>
                      </a:r>
                      <a:r>
                        <a:rPr lang="en-GB" b="1" baseline="0" noProof="0" smtClean="0"/>
                        <a:t> the network</a:t>
                      </a:r>
                      <a:endParaRPr lang="en-GB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noProof="0" dirty="0" smtClean="0"/>
                        <a:t>Reinforce</a:t>
                      </a:r>
                      <a:r>
                        <a:rPr lang="en-GB" baseline="0" noProof="0" dirty="0" smtClean="0"/>
                        <a:t> the network with new members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noProof="0" dirty="0" smtClean="0"/>
                        <a:t>Taking official positions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noProof="0" dirty="0" smtClean="0"/>
                        <a:t>Relay to others networks</a:t>
                      </a:r>
                      <a:endParaRPr lang="en-GB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57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492</Words>
  <Application>Microsoft Office PowerPoint</Application>
  <PresentationFormat>Grand écran</PresentationFormat>
  <Paragraphs>106</Paragraphs>
  <Slides>10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Segoe UI</vt:lpstr>
      <vt:lpstr>Wingdings</vt:lpstr>
      <vt:lpstr>ヒラギノ角ゴ Pro W3</vt:lpstr>
      <vt:lpstr>Thème Office</vt:lpstr>
      <vt:lpstr>The UNICA GREEN ACADEMIC FOOTPRINT Network</vt:lpstr>
      <vt:lpstr>Présentation PowerPoint</vt:lpstr>
      <vt:lpstr>The  UGAF Network</vt:lpstr>
      <vt:lpstr>The Network</vt:lpstr>
      <vt:lpstr>The Network</vt:lpstr>
      <vt:lpstr>A Network in Action!</vt:lpstr>
      <vt:lpstr>Workshops topics</vt:lpstr>
      <vt:lpstr>Workshops topics</vt:lpstr>
      <vt:lpstr>For the future ?</vt:lpstr>
      <vt:lpstr>And concretely:</vt:lpstr>
    </vt:vector>
  </TitlesOfParts>
  <Company>U.L.B.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UNICA GREEN ACADEMIC FOOTPRINT Network</dc:title>
  <dc:creator>DEMOUSTIEZ  Alexandra</dc:creator>
  <cp:lastModifiedBy>DEMOUSTIEZ  Alexandra</cp:lastModifiedBy>
  <cp:revision>38</cp:revision>
  <cp:lastPrinted>2015-03-25T08:22:37Z</cp:lastPrinted>
  <dcterms:created xsi:type="dcterms:W3CDTF">2015-03-24T08:02:51Z</dcterms:created>
  <dcterms:modified xsi:type="dcterms:W3CDTF">2015-03-27T06:46:04Z</dcterms:modified>
</cp:coreProperties>
</file>